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9" r:id="rId4"/>
  </p:sldMasterIdLst>
  <p:notesMasterIdLst>
    <p:notesMasterId r:id="rId28"/>
  </p:notesMasterIdLst>
  <p:sldIdLst>
    <p:sldId id="1169" r:id="rId5"/>
    <p:sldId id="1188" r:id="rId6"/>
    <p:sldId id="388" r:id="rId7"/>
    <p:sldId id="1155" r:id="rId8"/>
    <p:sldId id="1193" r:id="rId9"/>
    <p:sldId id="351" r:id="rId10"/>
    <p:sldId id="1167" r:id="rId11"/>
    <p:sldId id="352" r:id="rId12"/>
    <p:sldId id="1168" r:id="rId13"/>
    <p:sldId id="1163" r:id="rId14"/>
    <p:sldId id="1164" r:id="rId15"/>
    <p:sldId id="1192" r:id="rId16"/>
    <p:sldId id="613" r:id="rId17"/>
    <p:sldId id="1189" r:id="rId18"/>
    <p:sldId id="1161" r:id="rId19"/>
    <p:sldId id="1166" r:id="rId20"/>
    <p:sldId id="1165" r:id="rId21"/>
    <p:sldId id="940" r:id="rId22"/>
    <p:sldId id="1162" r:id="rId23"/>
    <p:sldId id="1190" r:id="rId24"/>
    <p:sldId id="1191" r:id="rId25"/>
    <p:sldId id="875" r:id="rId26"/>
    <p:sldId id="1104" r:id="rId2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1D1818-6695-49DE-964F-924250677083}" v="25" dt="2025-02-27T08:30:18.2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7" autoAdjust="0"/>
    <p:restoredTop sz="87396" autoAdjust="0"/>
  </p:normalViewPr>
  <p:slideViewPr>
    <p:cSldViewPr snapToGrid="0">
      <p:cViewPr varScale="1">
        <p:scale>
          <a:sx n="141" d="100"/>
          <a:sy n="141" d="100"/>
        </p:scale>
        <p:origin x="112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as James Brown" userId="4af969ae-7569-4321-8c24-4f96c98aff1a" providerId="ADAL" clId="{901D1818-6695-49DE-964F-924250677083}"/>
    <pc:docChg chg="undo custSel addSld delSld modSld">
      <pc:chgData name="Nicholas James Brown" userId="4af969ae-7569-4321-8c24-4f96c98aff1a" providerId="ADAL" clId="{901D1818-6695-49DE-964F-924250677083}" dt="2025-02-27T08:30:18.290" v="582"/>
      <pc:docMkLst>
        <pc:docMk/>
      </pc:docMkLst>
      <pc:sldChg chg="addSp modSp">
        <pc:chgData name="Nicholas James Brown" userId="4af969ae-7569-4321-8c24-4f96c98aff1a" providerId="ADAL" clId="{901D1818-6695-49DE-964F-924250677083}" dt="2025-02-27T08:29:55.020" v="581"/>
        <pc:sldMkLst>
          <pc:docMk/>
          <pc:sldMk cId="3700102668" sldId="351"/>
        </pc:sldMkLst>
        <pc:spChg chg="mod">
          <ac:chgData name="Nicholas James Brown" userId="4af969ae-7569-4321-8c24-4f96c98aff1a" providerId="ADAL" clId="{901D1818-6695-49DE-964F-924250677083}" dt="2025-02-27T08:29:55.020" v="581"/>
          <ac:spMkLst>
            <pc:docMk/>
            <pc:sldMk cId="3700102668" sldId="351"/>
            <ac:spMk id="5" creationId="{5DB79BFB-9EDF-101C-56BA-B06A84D9D8ED}"/>
          </ac:spMkLst>
        </pc:spChg>
        <pc:spChg chg="mod">
          <ac:chgData name="Nicholas James Brown" userId="4af969ae-7569-4321-8c24-4f96c98aff1a" providerId="ADAL" clId="{901D1818-6695-49DE-964F-924250677083}" dt="2025-02-27T08:29:55.020" v="581"/>
          <ac:spMkLst>
            <pc:docMk/>
            <pc:sldMk cId="3700102668" sldId="351"/>
            <ac:spMk id="6" creationId="{99BD90F5-5E83-D66B-1ECF-9E1F1C9A8C69}"/>
          </ac:spMkLst>
        </pc:spChg>
        <pc:spChg chg="mod">
          <ac:chgData name="Nicholas James Brown" userId="4af969ae-7569-4321-8c24-4f96c98aff1a" providerId="ADAL" clId="{901D1818-6695-49DE-964F-924250677083}" dt="2025-02-27T08:29:55.020" v="581"/>
          <ac:spMkLst>
            <pc:docMk/>
            <pc:sldMk cId="3700102668" sldId="351"/>
            <ac:spMk id="7" creationId="{5451D2D4-764A-20E7-B8A1-535C482ACF0B}"/>
          </ac:spMkLst>
        </pc:spChg>
        <pc:grpChg chg="add mod">
          <ac:chgData name="Nicholas James Brown" userId="4af969ae-7569-4321-8c24-4f96c98aff1a" providerId="ADAL" clId="{901D1818-6695-49DE-964F-924250677083}" dt="2025-02-27T08:29:55.020" v="581"/>
          <ac:grpSpMkLst>
            <pc:docMk/>
            <pc:sldMk cId="3700102668" sldId="351"/>
            <ac:grpSpMk id="2" creationId="{B03A016A-1208-CD32-A4DD-B1B8894BA623}"/>
          </ac:grpSpMkLst>
        </pc:grpChg>
        <pc:picChg chg="add mod">
          <ac:chgData name="Nicholas James Brown" userId="4af969ae-7569-4321-8c24-4f96c98aff1a" providerId="ADAL" clId="{901D1818-6695-49DE-964F-924250677083}" dt="2025-02-27T08:29:55.020" v="581"/>
          <ac:picMkLst>
            <pc:docMk/>
            <pc:sldMk cId="3700102668" sldId="351"/>
            <ac:picMk id="9" creationId="{04EBF17D-2B85-9561-748F-1A3656AD9502}"/>
          </ac:picMkLst>
        </pc:picChg>
      </pc:sldChg>
      <pc:sldChg chg="add mod modShow">
        <pc:chgData name="Nicholas James Brown" userId="4af969ae-7569-4321-8c24-4f96c98aff1a" providerId="ADAL" clId="{901D1818-6695-49DE-964F-924250677083}" dt="2025-02-24T13:53:57.507" v="38" actId="729"/>
        <pc:sldMkLst>
          <pc:docMk/>
          <pc:sldMk cId="455994719" sldId="875"/>
        </pc:sldMkLst>
      </pc:sldChg>
      <pc:sldChg chg="add mod modShow">
        <pc:chgData name="Nicholas James Brown" userId="4af969ae-7569-4321-8c24-4f96c98aff1a" providerId="ADAL" clId="{901D1818-6695-49DE-964F-924250677083}" dt="2025-02-24T13:53:57.507" v="38" actId="729"/>
        <pc:sldMkLst>
          <pc:docMk/>
          <pc:sldMk cId="1567653347" sldId="940"/>
        </pc:sldMkLst>
      </pc:sldChg>
      <pc:sldChg chg="add mod modShow">
        <pc:chgData name="Nicholas James Brown" userId="4af969ae-7569-4321-8c24-4f96c98aff1a" providerId="ADAL" clId="{901D1818-6695-49DE-964F-924250677083}" dt="2025-02-24T13:53:57.507" v="38" actId="729"/>
        <pc:sldMkLst>
          <pc:docMk/>
          <pc:sldMk cId="1876726262" sldId="1104"/>
        </pc:sldMkLst>
      </pc:sldChg>
      <pc:sldChg chg="modSp add mod">
        <pc:chgData name="Nicholas James Brown" userId="4af969ae-7569-4321-8c24-4f96c98aff1a" providerId="ADAL" clId="{901D1818-6695-49DE-964F-924250677083}" dt="2025-02-24T13:51:05.950" v="32" actId="20577"/>
        <pc:sldMkLst>
          <pc:docMk/>
          <pc:sldMk cId="4161227786" sldId="1155"/>
        </pc:sldMkLst>
        <pc:spChg chg="mod">
          <ac:chgData name="Nicholas James Brown" userId="4af969ae-7569-4321-8c24-4f96c98aff1a" providerId="ADAL" clId="{901D1818-6695-49DE-964F-924250677083}" dt="2025-02-24T13:51:05.950" v="32" actId="20577"/>
          <ac:spMkLst>
            <pc:docMk/>
            <pc:sldMk cId="4161227786" sldId="1155"/>
            <ac:spMk id="48" creationId="{D561904B-5F9A-4EB5-D2F3-9B5BCE4B39FB}"/>
          </ac:spMkLst>
        </pc:spChg>
      </pc:sldChg>
      <pc:sldChg chg="del">
        <pc:chgData name="Nicholas James Brown" userId="4af969ae-7569-4321-8c24-4f96c98aff1a" providerId="ADAL" clId="{901D1818-6695-49DE-964F-924250677083}" dt="2025-02-24T13:51:21.972" v="33" actId="47"/>
        <pc:sldMkLst>
          <pc:docMk/>
          <pc:sldMk cId="1250371326" sldId="1161"/>
        </pc:sldMkLst>
      </pc:sldChg>
      <pc:sldChg chg="add mod modShow">
        <pc:chgData name="Nicholas James Brown" userId="4af969ae-7569-4321-8c24-4f96c98aff1a" providerId="ADAL" clId="{901D1818-6695-49DE-964F-924250677083}" dt="2025-02-24T13:53:57.507" v="38" actId="729"/>
        <pc:sldMkLst>
          <pc:docMk/>
          <pc:sldMk cId="2618391969" sldId="1161"/>
        </pc:sldMkLst>
      </pc:sldChg>
      <pc:sldChg chg="del">
        <pc:chgData name="Nicholas James Brown" userId="4af969ae-7569-4321-8c24-4f96c98aff1a" providerId="ADAL" clId="{901D1818-6695-49DE-964F-924250677083}" dt="2025-02-24T13:51:59.455" v="34" actId="47"/>
        <pc:sldMkLst>
          <pc:docMk/>
          <pc:sldMk cId="2341148380" sldId="1162"/>
        </pc:sldMkLst>
      </pc:sldChg>
      <pc:sldChg chg="add mod modShow">
        <pc:chgData name="Nicholas James Brown" userId="4af969ae-7569-4321-8c24-4f96c98aff1a" providerId="ADAL" clId="{901D1818-6695-49DE-964F-924250677083}" dt="2025-02-24T13:53:57.507" v="38" actId="729"/>
        <pc:sldMkLst>
          <pc:docMk/>
          <pc:sldMk cId="2938487352" sldId="1162"/>
        </pc:sldMkLst>
      </pc:sldChg>
      <pc:sldChg chg="delSp modSp mod">
        <pc:chgData name="Nicholas James Brown" userId="4af969ae-7569-4321-8c24-4f96c98aff1a" providerId="ADAL" clId="{901D1818-6695-49DE-964F-924250677083}" dt="2025-02-24T14:09:59.989" v="363" actId="1076"/>
        <pc:sldMkLst>
          <pc:docMk/>
          <pc:sldMk cId="836564620" sldId="1163"/>
        </pc:sldMkLst>
        <pc:picChg chg="mod">
          <ac:chgData name="Nicholas James Brown" userId="4af969ae-7569-4321-8c24-4f96c98aff1a" providerId="ADAL" clId="{901D1818-6695-49DE-964F-924250677083}" dt="2025-02-24T14:09:59.989" v="363" actId="1076"/>
          <ac:picMkLst>
            <pc:docMk/>
            <pc:sldMk cId="836564620" sldId="1163"/>
            <ac:picMk id="5" creationId="{CD6B555F-0B06-F241-3A8F-4B86D27B3483}"/>
          </ac:picMkLst>
        </pc:picChg>
      </pc:sldChg>
      <pc:sldChg chg="del">
        <pc:chgData name="Nicholas James Brown" userId="4af969ae-7569-4321-8c24-4f96c98aff1a" providerId="ADAL" clId="{901D1818-6695-49DE-964F-924250677083}" dt="2025-02-24T13:52:29.817" v="35" actId="47"/>
        <pc:sldMkLst>
          <pc:docMk/>
          <pc:sldMk cId="2992322097" sldId="1165"/>
        </pc:sldMkLst>
      </pc:sldChg>
      <pc:sldChg chg="add mod modShow">
        <pc:chgData name="Nicholas James Brown" userId="4af969ae-7569-4321-8c24-4f96c98aff1a" providerId="ADAL" clId="{901D1818-6695-49DE-964F-924250677083}" dt="2025-02-24T13:53:57.507" v="38" actId="729"/>
        <pc:sldMkLst>
          <pc:docMk/>
          <pc:sldMk cId="4039441393" sldId="1165"/>
        </pc:sldMkLst>
      </pc:sldChg>
      <pc:sldChg chg="del">
        <pc:chgData name="Nicholas James Brown" userId="4af969ae-7569-4321-8c24-4f96c98aff1a" providerId="ADAL" clId="{901D1818-6695-49DE-964F-924250677083}" dt="2025-02-24T13:52:35.430" v="36" actId="47"/>
        <pc:sldMkLst>
          <pc:docMk/>
          <pc:sldMk cId="2664759051" sldId="1166"/>
        </pc:sldMkLst>
      </pc:sldChg>
      <pc:sldChg chg="add mod modShow">
        <pc:chgData name="Nicholas James Brown" userId="4af969ae-7569-4321-8c24-4f96c98aff1a" providerId="ADAL" clId="{901D1818-6695-49DE-964F-924250677083}" dt="2025-02-24T13:53:57.507" v="38" actId="729"/>
        <pc:sldMkLst>
          <pc:docMk/>
          <pc:sldMk cId="3687967520" sldId="1166"/>
        </pc:sldMkLst>
      </pc:sldChg>
      <pc:sldChg chg="modSp mod">
        <pc:chgData name="Nicholas James Brown" userId="4af969ae-7569-4321-8c24-4f96c98aff1a" providerId="ADAL" clId="{901D1818-6695-49DE-964F-924250677083}" dt="2025-02-24T14:09:15.730" v="357" actId="6549"/>
        <pc:sldMkLst>
          <pc:docMk/>
          <pc:sldMk cId="2703524186" sldId="1167"/>
        </pc:sldMkLst>
        <pc:spChg chg="mod">
          <ac:chgData name="Nicholas James Brown" userId="4af969ae-7569-4321-8c24-4f96c98aff1a" providerId="ADAL" clId="{901D1818-6695-49DE-964F-924250677083}" dt="2025-02-24T14:09:15.730" v="357" actId="6549"/>
          <ac:spMkLst>
            <pc:docMk/>
            <pc:sldMk cId="2703524186" sldId="1167"/>
            <ac:spMk id="7" creationId="{35212429-4335-9BC7-EAE4-C978FB3C08A7}"/>
          </ac:spMkLst>
        </pc:spChg>
      </pc:sldChg>
      <pc:sldChg chg="modSp mod">
        <pc:chgData name="Nicholas James Brown" userId="4af969ae-7569-4321-8c24-4f96c98aff1a" providerId="ADAL" clId="{901D1818-6695-49DE-964F-924250677083}" dt="2025-02-24T14:10:21.114" v="378" actId="20577"/>
        <pc:sldMkLst>
          <pc:docMk/>
          <pc:sldMk cId="538892943" sldId="1168"/>
        </pc:sldMkLst>
        <pc:spChg chg="mod">
          <ac:chgData name="Nicholas James Brown" userId="4af969ae-7569-4321-8c24-4f96c98aff1a" providerId="ADAL" clId="{901D1818-6695-49DE-964F-924250677083}" dt="2025-02-24T14:10:21.114" v="378" actId="20577"/>
          <ac:spMkLst>
            <pc:docMk/>
            <pc:sldMk cId="538892943" sldId="1168"/>
            <ac:spMk id="4" creationId="{55B3C5E1-05F5-4057-6B90-2CF9EBA128E8}"/>
          </ac:spMkLst>
        </pc:spChg>
      </pc:sldChg>
      <pc:sldChg chg="add mod modShow">
        <pc:chgData name="Nicholas James Brown" userId="4af969ae-7569-4321-8c24-4f96c98aff1a" providerId="ADAL" clId="{901D1818-6695-49DE-964F-924250677083}" dt="2025-02-24T13:53:57.507" v="38" actId="729"/>
        <pc:sldMkLst>
          <pc:docMk/>
          <pc:sldMk cId="3792647869" sldId="1189"/>
        </pc:sldMkLst>
      </pc:sldChg>
      <pc:sldChg chg="add mod modShow">
        <pc:chgData name="Nicholas James Brown" userId="4af969ae-7569-4321-8c24-4f96c98aff1a" providerId="ADAL" clId="{901D1818-6695-49DE-964F-924250677083}" dt="2025-02-24T13:53:57.507" v="38" actId="729"/>
        <pc:sldMkLst>
          <pc:docMk/>
          <pc:sldMk cId="649059263" sldId="1190"/>
        </pc:sldMkLst>
      </pc:sldChg>
      <pc:sldChg chg="add mod modShow">
        <pc:chgData name="Nicholas James Brown" userId="4af969ae-7569-4321-8c24-4f96c98aff1a" providerId="ADAL" clId="{901D1818-6695-49DE-964F-924250677083}" dt="2025-02-24T13:53:57.507" v="38" actId="729"/>
        <pc:sldMkLst>
          <pc:docMk/>
          <pc:sldMk cId="355086261" sldId="1191"/>
        </pc:sldMkLst>
      </pc:sldChg>
      <pc:sldChg chg="addSp delSp modSp add mod">
        <pc:chgData name="Nicholas James Brown" userId="4af969ae-7569-4321-8c24-4f96c98aff1a" providerId="ADAL" clId="{901D1818-6695-49DE-964F-924250677083}" dt="2025-02-27T08:30:18.290" v="582"/>
        <pc:sldMkLst>
          <pc:docMk/>
          <pc:sldMk cId="1517117709" sldId="1192"/>
        </pc:sldMkLst>
        <pc:spChg chg="add del mod">
          <ac:chgData name="Nicholas James Brown" userId="4af969ae-7569-4321-8c24-4f96c98aff1a" providerId="ADAL" clId="{901D1818-6695-49DE-964F-924250677083}" dt="2025-02-27T08:29:02" v="580" actId="20577"/>
          <ac:spMkLst>
            <pc:docMk/>
            <pc:sldMk cId="1517117709" sldId="1192"/>
            <ac:spMk id="3" creationId="{FCDBDA88-2534-43E6-7681-7D3A5167C9A2}"/>
          </ac:spMkLst>
        </pc:spChg>
        <pc:spChg chg="mod">
          <ac:chgData name="Nicholas James Brown" userId="4af969ae-7569-4321-8c24-4f96c98aff1a" providerId="ADAL" clId="{901D1818-6695-49DE-964F-924250677083}" dt="2025-02-27T08:30:18.290" v="582"/>
          <ac:spMkLst>
            <pc:docMk/>
            <pc:sldMk cId="1517117709" sldId="1192"/>
            <ac:spMk id="4" creationId="{5DBAE2D5-A094-9B01-DDB7-B406EEB72928}"/>
          </ac:spMkLst>
        </pc:spChg>
        <pc:spChg chg="mod">
          <ac:chgData name="Nicholas James Brown" userId="4af969ae-7569-4321-8c24-4f96c98aff1a" providerId="ADAL" clId="{901D1818-6695-49DE-964F-924250677083}" dt="2025-02-27T08:30:18.290" v="582"/>
          <ac:spMkLst>
            <pc:docMk/>
            <pc:sldMk cId="1517117709" sldId="1192"/>
            <ac:spMk id="5" creationId="{9EEF3B26-51A3-CF59-480C-EA638A231B67}"/>
          </ac:spMkLst>
        </pc:spChg>
        <pc:spChg chg="mod">
          <ac:chgData name="Nicholas James Brown" userId="4af969ae-7569-4321-8c24-4f96c98aff1a" providerId="ADAL" clId="{901D1818-6695-49DE-964F-924250677083}" dt="2025-02-27T08:30:18.290" v="582"/>
          <ac:spMkLst>
            <pc:docMk/>
            <pc:sldMk cId="1517117709" sldId="1192"/>
            <ac:spMk id="6" creationId="{65EE6F98-D2CE-5EC5-B314-A81DD3EEB348}"/>
          </ac:spMkLst>
        </pc:spChg>
        <pc:spChg chg="mod">
          <ac:chgData name="Nicholas James Brown" userId="4af969ae-7569-4321-8c24-4f96c98aff1a" providerId="ADAL" clId="{901D1818-6695-49DE-964F-924250677083}" dt="2025-02-24T13:55:35.065" v="48" actId="20577"/>
          <ac:spMkLst>
            <pc:docMk/>
            <pc:sldMk cId="1517117709" sldId="1192"/>
            <ac:spMk id="8" creationId="{8F225937-A54D-6C38-7DDB-CE4914A011FF}"/>
          </ac:spMkLst>
        </pc:spChg>
        <pc:grpChg chg="add mod">
          <ac:chgData name="Nicholas James Brown" userId="4af969ae-7569-4321-8c24-4f96c98aff1a" providerId="ADAL" clId="{901D1818-6695-49DE-964F-924250677083}" dt="2025-02-27T08:30:18.290" v="582"/>
          <ac:grpSpMkLst>
            <pc:docMk/>
            <pc:sldMk cId="1517117709" sldId="1192"/>
            <ac:grpSpMk id="2" creationId="{49A9618E-522A-44B1-E742-90ABD54B0EB7}"/>
          </ac:grpSpMkLst>
        </pc:grpChg>
        <pc:picChg chg="add mod">
          <ac:chgData name="Nicholas James Brown" userId="4af969ae-7569-4321-8c24-4f96c98aff1a" providerId="ADAL" clId="{901D1818-6695-49DE-964F-924250677083}" dt="2025-02-27T08:30:18.290" v="582"/>
          <ac:picMkLst>
            <pc:docMk/>
            <pc:sldMk cId="1517117709" sldId="1192"/>
            <ac:picMk id="7" creationId="{6732054A-A24B-5FE1-2A94-61831E1610F7}"/>
          </ac:picMkLst>
        </pc:picChg>
      </pc:sldChg>
      <pc:sldChg chg="addSp delSp modSp add mod">
        <pc:chgData name="Nicholas James Brown" userId="4af969ae-7569-4321-8c24-4f96c98aff1a" providerId="ADAL" clId="{901D1818-6695-49DE-964F-924250677083}" dt="2025-02-24T14:04:54.395" v="356" actId="1076"/>
        <pc:sldMkLst>
          <pc:docMk/>
          <pc:sldMk cId="311687891" sldId="1193"/>
        </pc:sldMkLst>
        <pc:spChg chg="add mod">
          <ac:chgData name="Nicholas James Brown" userId="4af969ae-7569-4321-8c24-4f96c98aff1a" providerId="ADAL" clId="{901D1818-6695-49DE-964F-924250677083}" dt="2025-02-24T14:03:06.829" v="316" actId="1076"/>
          <ac:spMkLst>
            <pc:docMk/>
            <pc:sldMk cId="311687891" sldId="1193"/>
            <ac:spMk id="7" creationId="{47C9469F-3CD0-41A2-E212-5C2747DDA143}"/>
          </ac:spMkLst>
        </pc:spChg>
        <pc:spChg chg="mod">
          <ac:chgData name="Nicholas James Brown" userId="4af969ae-7569-4321-8c24-4f96c98aff1a" providerId="ADAL" clId="{901D1818-6695-49DE-964F-924250677083}" dt="2025-02-24T14:03:17.551" v="350" actId="20577"/>
          <ac:spMkLst>
            <pc:docMk/>
            <pc:sldMk cId="311687891" sldId="1193"/>
            <ac:spMk id="39" creationId="{39403AD5-6A1B-ACF7-5231-32B39B14C2FE}"/>
          </ac:spMkLst>
        </pc:spChg>
        <pc:picChg chg="add mod">
          <ac:chgData name="Nicholas James Brown" userId="4af969ae-7569-4321-8c24-4f96c98aff1a" providerId="ADAL" clId="{901D1818-6695-49DE-964F-924250677083}" dt="2025-02-24T14:04:54.395" v="356" actId="1076"/>
          <ac:picMkLst>
            <pc:docMk/>
            <pc:sldMk cId="311687891" sldId="1193"/>
            <ac:picMk id="22" creationId="{171CFCC7-1DB4-76DC-1F0C-0658286C13CA}"/>
          </ac:picMkLst>
        </pc:picChg>
        <pc:picChg chg="add mod">
          <ac:chgData name="Nicholas James Brown" userId="4af969ae-7569-4321-8c24-4f96c98aff1a" providerId="ADAL" clId="{901D1818-6695-49DE-964F-924250677083}" dt="2025-02-24T14:04:49.378" v="353" actId="1076"/>
          <ac:picMkLst>
            <pc:docMk/>
            <pc:sldMk cId="311687891" sldId="1193"/>
            <ac:picMk id="1026" creationId="{6F73A8F0-F97A-8F16-413D-BED12AFFA29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15D749-5BD7-4600-8893-37ACCF4DCE5A}" type="datetimeFigureOut">
              <a:rPr lang="de-DE" smtClean="0"/>
              <a:t>27.02.2025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A94424-F469-434F-BBB9-4EEE74269A4E}" type="slidenum">
              <a:rPr lang="de-DE" smtClean="0"/>
              <a:t>‹#›</a:t>
            </a:fld>
            <a:endParaRPr lang="de-DE"/>
          </a:p>
        </p:txBody>
      </p:sp>
    </p:spTree>
    <p:extLst>
      <p:ext uri="{BB962C8B-B14F-4D97-AF65-F5344CB8AC3E}">
        <p14:creationId xmlns:p14="http://schemas.microsoft.com/office/powerpoint/2010/main" val="1962498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D771C-79E2-5C7A-1485-2490D1729C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D6883D-825E-47DA-62B5-51EC6D927E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8D00DC-ED04-1942-37EE-9FFAF96BA5BA}"/>
              </a:ext>
            </a:extLst>
          </p:cNvPr>
          <p:cNvSpPr>
            <a:spLocks noGrp="1"/>
          </p:cNvSpPr>
          <p:nvPr>
            <p:ph type="body" idx="1"/>
          </p:nvPr>
        </p:nvSpPr>
        <p:spPr/>
        <p:txBody>
          <a:bodyPr/>
          <a:lstStyle/>
          <a:p>
            <a:endParaRPr lang="en-GB" sz="1800" b="0" dirty="0">
              <a:effectLst/>
            </a:endParaRPr>
          </a:p>
        </p:txBody>
      </p:sp>
      <p:sp>
        <p:nvSpPr>
          <p:cNvPr id="4" name="Slide Number Placeholder 3">
            <a:extLst>
              <a:ext uri="{FF2B5EF4-FFF2-40B4-BE49-F238E27FC236}">
                <a16:creationId xmlns:a16="http://schemas.microsoft.com/office/drawing/2014/main" id="{4EB7F16A-2F0F-5631-2BC5-968EFFD4756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7C9C2-4906-445D-AC33-548C5C503716}" type="slidenum">
              <a:rPr kumimoji="0" lang="en-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4285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5370C-4E58-C6AE-4311-62EF4B4599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3D74D0-DC85-0507-F417-F3CFB5126B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BAD2B4-E886-86A7-25A4-F1A5104CEA85}"/>
              </a:ext>
            </a:extLst>
          </p:cNvPr>
          <p:cNvSpPr>
            <a:spLocks noGrp="1"/>
          </p:cNvSpPr>
          <p:nvPr>
            <p:ph type="body" idx="1"/>
          </p:nvPr>
        </p:nvSpPr>
        <p:spPr/>
        <p:txBody>
          <a:bodyPr/>
          <a:lstStyle/>
          <a:p>
            <a:pPr marL="285750" indent="-285750">
              <a:buFont typeface="Arial" panose="020B0604020202020204" pitchFamily="34" charset="0"/>
              <a:buChar char="•"/>
            </a:pPr>
            <a:endParaRPr lang="en-DE" sz="1200">
              <a:latin typeface="+mn-lt"/>
            </a:endParaRPr>
          </a:p>
        </p:txBody>
      </p:sp>
      <p:sp>
        <p:nvSpPr>
          <p:cNvPr id="4" name="Slide Number Placeholder 3">
            <a:extLst>
              <a:ext uri="{FF2B5EF4-FFF2-40B4-BE49-F238E27FC236}">
                <a16:creationId xmlns:a16="http://schemas.microsoft.com/office/drawing/2014/main" id="{9E533974-6E37-D6E0-A230-5E55ACF26DB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32F53-1848-4BEC-AA12-390864CDA85F}" type="slidenum">
              <a:rPr kumimoji="0" lang="en-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48412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E6440-2ECC-4DF5-F849-A96761C5F0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AC94AB-BBF2-3DFD-C2AC-D44226B747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124F2D-2EB5-AD2B-67E3-E2E18D4056C4}"/>
              </a:ext>
            </a:extLst>
          </p:cNvPr>
          <p:cNvSpPr>
            <a:spLocks noGrp="1"/>
          </p:cNvSpPr>
          <p:nvPr>
            <p:ph type="body" idx="1"/>
          </p:nvPr>
        </p:nvSpPr>
        <p:spPr/>
        <p:txBody>
          <a:bodyPr/>
          <a:lstStyle/>
          <a:p>
            <a:pPr marL="285750" indent="-285750">
              <a:buFont typeface="Arial" panose="020B0604020202020204" pitchFamily="34" charset="0"/>
              <a:buChar char="•"/>
            </a:pPr>
            <a:endParaRPr lang="en-DE" sz="1200">
              <a:latin typeface="+mn-lt"/>
            </a:endParaRPr>
          </a:p>
        </p:txBody>
      </p:sp>
      <p:sp>
        <p:nvSpPr>
          <p:cNvPr id="4" name="Slide Number Placeholder 3">
            <a:extLst>
              <a:ext uri="{FF2B5EF4-FFF2-40B4-BE49-F238E27FC236}">
                <a16:creationId xmlns:a16="http://schemas.microsoft.com/office/drawing/2014/main" id="{069DAB5F-3D23-43A6-098E-1173B69BBCA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32F53-1848-4BEC-AA12-390864CDA85F}" type="slidenum">
              <a:rPr kumimoji="0" lang="en-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9981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6444E7D7-351A-4B07-9B84-1B9508804EBB}" type="slidenum">
              <a:rPr lang="en-DE" smtClean="0"/>
              <a:t>18</a:t>
            </a:fld>
            <a:endParaRPr lang="en-DE"/>
          </a:p>
        </p:txBody>
      </p:sp>
    </p:spTree>
    <p:extLst>
      <p:ext uri="{BB962C8B-B14F-4D97-AF65-F5344CB8AC3E}">
        <p14:creationId xmlns:p14="http://schemas.microsoft.com/office/powerpoint/2010/main" val="722717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B74B4-E756-7386-8F99-861FC33A5D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C7C5D8-AAE4-2876-B846-4D5E21E3E5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E0003F-20FF-A334-C274-986A9E141319}"/>
              </a:ext>
            </a:extLst>
          </p:cNvPr>
          <p:cNvSpPr>
            <a:spLocks noGrp="1"/>
          </p:cNvSpPr>
          <p:nvPr>
            <p:ph type="body" idx="1"/>
          </p:nvPr>
        </p:nvSpPr>
        <p:spPr/>
        <p:txBody>
          <a:bodyPr/>
          <a:lstStyle/>
          <a:p>
            <a:pPr marL="285750" indent="-285750">
              <a:buFont typeface="Arial" panose="020B0604020202020204" pitchFamily="34" charset="0"/>
              <a:buChar char="•"/>
            </a:pPr>
            <a:endParaRPr lang="en-DE" sz="1200">
              <a:latin typeface="+mn-lt"/>
            </a:endParaRPr>
          </a:p>
        </p:txBody>
      </p:sp>
      <p:sp>
        <p:nvSpPr>
          <p:cNvPr id="4" name="Slide Number Placeholder 3">
            <a:extLst>
              <a:ext uri="{FF2B5EF4-FFF2-40B4-BE49-F238E27FC236}">
                <a16:creationId xmlns:a16="http://schemas.microsoft.com/office/drawing/2014/main" id="{C99A2D18-2638-1A66-577D-925FB80E99B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32F53-1848-4BEC-AA12-390864CDA85F}" type="slidenum">
              <a:rPr kumimoji="0" lang="en-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92665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DACD3-AF85-DACA-AFDE-5A4077B2C5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E8205D-58E7-08BD-620F-B748E1E105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8EA3F4-0FA0-36F4-FFB8-190B149E8C4D}"/>
              </a:ext>
            </a:extLst>
          </p:cNvPr>
          <p:cNvSpPr>
            <a:spLocks noGrp="1"/>
          </p:cNvSpPr>
          <p:nvPr>
            <p:ph type="body" idx="1"/>
          </p:nvPr>
        </p:nvSpPr>
        <p:spPr/>
        <p:txBody>
          <a:bodyPr/>
          <a:lstStyle/>
          <a:p>
            <a:pPr marL="285750" indent="-285750">
              <a:buFont typeface="Arial" panose="020B0604020202020204" pitchFamily="34" charset="0"/>
              <a:buChar char="•"/>
            </a:pPr>
            <a:endParaRPr lang="en-DE" sz="1200">
              <a:latin typeface="+mn-lt"/>
            </a:endParaRPr>
          </a:p>
        </p:txBody>
      </p:sp>
      <p:sp>
        <p:nvSpPr>
          <p:cNvPr id="4" name="Slide Number Placeholder 3">
            <a:extLst>
              <a:ext uri="{FF2B5EF4-FFF2-40B4-BE49-F238E27FC236}">
                <a16:creationId xmlns:a16="http://schemas.microsoft.com/office/drawing/2014/main" id="{B961928A-8B44-03E6-1A7E-EB06A5A90C3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32F53-1848-4BEC-AA12-390864CDA85F}" type="slidenum">
              <a:rPr kumimoji="0" lang="en-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83121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68AA1-7ACB-DFE7-0624-FBF1EC2FFE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5FC08C-DD4D-C8F8-D0F2-E3A776572F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081EC9-CFB3-4CFA-B199-75533D41F1A0}"/>
              </a:ext>
            </a:extLst>
          </p:cNvPr>
          <p:cNvSpPr>
            <a:spLocks noGrp="1"/>
          </p:cNvSpPr>
          <p:nvPr>
            <p:ph type="body" idx="1"/>
          </p:nvPr>
        </p:nvSpPr>
        <p:spPr/>
        <p:txBody>
          <a:bodyPr/>
          <a:lstStyle/>
          <a:p>
            <a:pPr marL="285750" indent="-285750">
              <a:buFont typeface="Arial" panose="020B0604020202020204" pitchFamily="34" charset="0"/>
              <a:buChar char="•"/>
            </a:pPr>
            <a:endParaRPr lang="en-DE" sz="1200">
              <a:latin typeface="+mn-lt"/>
            </a:endParaRPr>
          </a:p>
        </p:txBody>
      </p:sp>
      <p:sp>
        <p:nvSpPr>
          <p:cNvPr id="4" name="Slide Number Placeholder 3">
            <a:extLst>
              <a:ext uri="{FF2B5EF4-FFF2-40B4-BE49-F238E27FC236}">
                <a16:creationId xmlns:a16="http://schemas.microsoft.com/office/drawing/2014/main" id="{8965D5F8-9360-A6A8-985B-3963735312F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32F53-1848-4BEC-AA12-390864CDA85F}" type="slidenum">
              <a:rPr kumimoji="0" lang="en-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185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852D0-27E1-44BA-441A-F3B22116B1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D625A2-60D9-D530-F1A0-DDA7D40123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C786E1-AD73-6272-A8EF-164F734414D1}"/>
              </a:ext>
            </a:extLst>
          </p:cNvPr>
          <p:cNvSpPr>
            <a:spLocks noGrp="1"/>
          </p:cNvSpPr>
          <p:nvPr>
            <p:ph type="body" idx="1"/>
          </p:nvPr>
        </p:nvSpPr>
        <p:spPr/>
        <p:txBody>
          <a:bodyPr/>
          <a:lstStyle/>
          <a:p>
            <a:pPr>
              <a:defRPr/>
            </a:pPr>
            <a:r>
              <a:rPr lang="en-GB">
                <a:cs typeface="Calibri"/>
              </a:rPr>
              <a:t>And now you see that some points have a coordinates in both the regional reference frame (or ITRF) and the national geodetic datums – points with red cross and blue dot.</a:t>
            </a:r>
          </a:p>
          <a:p>
            <a:pPr marL="285750" indent="-285750">
              <a:buFont typeface="Arial" panose="020B0604020202020204" pitchFamily="34" charset="0"/>
              <a:buChar char="•"/>
            </a:pPr>
            <a:endParaRPr lang="en-DE" sz="1200">
              <a:latin typeface="+mn-lt"/>
            </a:endParaRPr>
          </a:p>
        </p:txBody>
      </p:sp>
      <p:sp>
        <p:nvSpPr>
          <p:cNvPr id="4" name="Slide Number Placeholder 3">
            <a:extLst>
              <a:ext uri="{FF2B5EF4-FFF2-40B4-BE49-F238E27FC236}">
                <a16:creationId xmlns:a16="http://schemas.microsoft.com/office/drawing/2014/main" id="{BD325EDA-BC92-1276-DB1D-2476EDFF75D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32F53-1848-4BEC-AA12-390864CDA85F}" type="slidenum">
              <a:rPr kumimoji="0" lang="en-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19253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50A94424-F469-434F-BBB9-4EEE74269A4E}" type="slidenum">
              <a:rPr lang="de-DE" smtClean="0"/>
              <a:t>3</a:t>
            </a:fld>
            <a:endParaRPr lang="de-DE"/>
          </a:p>
        </p:txBody>
      </p:sp>
    </p:spTree>
    <p:extLst>
      <p:ext uri="{BB962C8B-B14F-4D97-AF65-F5344CB8AC3E}">
        <p14:creationId xmlns:p14="http://schemas.microsoft.com/office/powerpoint/2010/main" val="3557764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E7E1B-CDE2-5437-A82F-B5CF963C2C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5CB5AD-FC21-7EEC-30FC-1A13D84623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F03BD3-C90C-49CE-7402-F8751D63C649}"/>
              </a:ext>
            </a:extLst>
          </p:cNvPr>
          <p:cNvSpPr>
            <a:spLocks noGrp="1"/>
          </p:cNvSpPr>
          <p:nvPr>
            <p:ph type="body" idx="1"/>
          </p:nvPr>
        </p:nvSpPr>
        <p:spPr/>
        <p:txBody>
          <a:bodyPr/>
          <a:lstStyle/>
          <a:p>
            <a:pPr>
              <a:defRPr/>
            </a:pPr>
            <a:r>
              <a:rPr lang="en-GB">
                <a:cs typeface="Calibri"/>
              </a:rPr>
              <a:t>And now you see that some points have a coordinates in both the regional reference frame (or ITRF) and the national geodetic datums – points with red cross and blue dot.</a:t>
            </a:r>
          </a:p>
          <a:p>
            <a:pPr marL="285750" indent="-285750">
              <a:buFont typeface="Arial" panose="020B0604020202020204" pitchFamily="34" charset="0"/>
              <a:buChar char="•"/>
            </a:pPr>
            <a:endParaRPr lang="en-DE" sz="1200">
              <a:latin typeface="+mn-lt"/>
            </a:endParaRPr>
          </a:p>
        </p:txBody>
      </p:sp>
      <p:sp>
        <p:nvSpPr>
          <p:cNvPr id="4" name="Slide Number Placeholder 3">
            <a:extLst>
              <a:ext uri="{FF2B5EF4-FFF2-40B4-BE49-F238E27FC236}">
                <a16:creationId xmlns:a16="http://schemas.microsoft.com/office/drawing/2014/main" id="{C04A7CA9-45C2-1A44-9662-2A1B2E23B72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32F53-1848-4BEC-AA12-390864CDA85F}" type="slidenum">
              <a:rPr kumimoji="0" lang="en-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09265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78EEA-65A5-59F1-86DA-4DBD90E467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2566A5-6538-76B2-29A5-18C58BCDED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6DE1A4-236C-21AC-3466-3F15C4ACE652}"/>
              </a:ext>
            </a:extLst>
          </p:cNvPr>
          <p:cNvSpPr>
            <a:spLocks noGrp="1"/>
          </p:cNvSpPr>
          <p:nvPr>
            <p:ph type="body" idx="1"/>
          </p:nvPr>
        </p:nvSpPr>
        <p:spPr/>
        <p:txBody>
          <a:bodyPr/>
          <a:lstStyle/>
          <a:p>
            <a:pPr>
              <a:defRPr/>
            </a:pPr>
            <a:r>
              <a:rPr lang="en-GB">
                <a:cs typeface="Calibri"/>
              </a:rPr>
              <a:t>And now you see that some points have a coordinates in both the regional reference frame (or ITRF) and the national geodetic datums – points with red cross and blue dot.</a:t>
            </a:r>
          </a:p>
          <a:p>
            <a:pPr marL="285750" indent="-285750">
              <a:buFont typeface="Arial" panose="020B0604020202020204" pitchFamily="34" charset="0"/>
              <a:buChar char="•"/>
            </a:pPr>
            <a:endParaRPr lang="en-DE" sz="1200">
              <a:latin typeface="+mn-lt"/>
            </a:endParaRPr>
          </a:p>
        </p:txBody>
      </p:sp>
      <p:sp>
        <p:nvSpPr>
          <p:cNvPr id="4" name="Slide Number Placeholder 3">
            <a:extLst>
              <a:ext uri="{FF2B5EF4-FFF2-40B4-BE49-F238E27FC236}">
                <a16:creationId xmlns:a16="http://schemas.microsoft.com/office/drawing/2014/main" id="{6EFD3744-4F6A-2AC7-D132-96023A21FFC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32F53-1848-4BEC-AA12-390864CDA85F}" type="slidenum">
              <a:rPr kumimoji="0" lang="en-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64876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generate rigorous coordinates and uncertainties each month from a continental-sized geodetic network subject to continual updates in the APREF, </a:t>
            </a:r>
          </a:p>
          <a:p>
            <a:r>
              <a:rPr lang="en-GB" dirty="0"/>
              <a:t>NGCA and JADJ datasets, a high-performance least-squares adjustment application known as </a:t>
            </a:r>
            <a:r>
              <a:rPr lang="en-GB" dirty="0" err="1"/>
              <a:t>DynAdjust</a:t>
            </a:r>
            <a:r>
              <a:rPr lang="en-GB" dirty="0"/>
              <a:t> is used. Without the highly efficient, automated, and flexible approach that </a:t>
            </a:r>
            <a:r>
              <a:rPr lang="en-GB" dirty="0" err="1"/>
              <a:t>DynAdjust</a:t>
            </a:r>
            <a:r>
              <a:rPr lang="en-GB" dirty="0"/>
              <a:t> provides for the national adjustment process, the NADJ would not be feasible. </a:t>
            </a:r>
            <a:r>
              <a:rPr lang="en-GB" dirty="0" err="1"/>
              <a:t>DynAdjust</a:t>
            </a:r>
            <a:r>
              <a:rPr lang="en-GB" dirty="0"/>
              <a:t> was developed by Fraser et al. (2022) and draws upon over 30 years of research and development in least-squares adjustment at the former Department of Geomatics, University of Melbourne. </a:t>
            </a:r>
            <a:r>
              <a:rPr lang="en-GB" dirty="0" err="1"/>
              <a:t>DynAdjust</a:t>
            </a:r>
            <a:r>
              <a:rPr lang="en-GB" dirty="0"/>
              <a:t> uses </a:t>
            </a:r>
            <a:r>
              <a:rPr lang="en-GB" dirty="0" err="1"/>
              <a:t>Tienstra’s</a:t>
            </a:r>
            <a:r>
              <a:rPr lang="en-GB" dirty="0"/>
              <a:t> (1956) phased least-squares adjustment technique, which permits a network to be divided into smaller sub-networks (or blocks) that can be adjusted either sequentially or in parallel in a completely rigorous way (Fraser et al. 2023). Dividing a network into blocks affords significant performance gains and minimises the computational limits that usually restrict the size of a network that can feasibly be adjusted. </a:t>
            </a:r>
            <a:r>
              <a:rPr lang="en-GB" dirty="0" err="1"/>
              <a:t>DynAdjust</a:t>
            </a:r>
            <a:r>
              <a:rPr lang="en-GB" dirty="0"/>
              <a:t> also provides a capability to automatically segment the entire network into blocks using a highly efficient and flexible algorithm. This capability permits the automatic re-segmentation of the JADJ and NADJ networks upon the introduction of new GNSS or terrestrial measurements. The advantages of this capability are that the adjustment of the NADJ (1) is not restricted by a fixed block hierarchy or state-based structure; (2) is able to adapt to continual station and measurement changes across the continent; and (3)produces rigorous coordinates and positional uncertainty for all stations across the net-work, as well as the computation of relative uncertainty between any nominated stations. The Australian geodetic network consists of roughly 2.4 million measurements and330,000 stations. Given its size, the NADJ is run on a compute-optimised Amazon Web Service (AWS) instance having 96 virtual cores, and 196 GiB of RAM. </a:t>
            </a:r>
            <a:r>
              <a:rPr lang="en-GB" dirty="0" err="1"/>
              <a:t>DynAdjust</a:t>
            </a:r>
            <a:r>
              <a:rPr lang="en-GB" dirty="0"/>
              <a:t> can operate in multi-threaded (or fully parallelised) mode, but to do so requires almost 3TiB of RAM. Therefore, the NADJ is run in a staged, sequential phased adjustment mode, which makes use of hard drive space to minimise the amount of RAM needed. In </a:t>
            </a:r>
            <a:r>
              <a:rPr lang="en-GB" dirty="0" err="1"/>
              <a:t>thismode</a:t>
            </a:r>
            <a:r>
              <a:rPr lang="en-GB" dirty="0"/>
              <a:t>, a single iteration of the national adjustment takes 3 hours and 20 minutes, and the adjustment requires 3 iterations to converge.</a:t>
            </a:r>
            <a:endParaRPr lang="en-DE" dirty="0"/>
          </a:p>
        </p:txBody>
      </p:sp>
      <p:sp>
        <p:nvSpPr>
          <p:cNvPr id="4" name="Slide Number Placeholder 3"/>
          <p:cNvSpPr>
            <a:spLocks noGrp="1"/>
          </p:cNvSpPr>
          <p:nvPr>
            <p:ph type="sldNum" sz="quarter" idx="5"/>
          </p:nvPr>
        </p:nvSpPr>
        <p:spPr/>
        <p:txBody>
          <a:bodyPr/>
          <a:lstStyle/>
          <a:p>
            <a:fld id="{50A94424-F469-434F-BBB9-4EEE74269A4E}" type="slidenum">
              <a:rPr lang="de-DE" smtClean="0"/>
              <a:t>9</a:t>
            </a:fld>
            <a:endParaRPr lang="de-DE"/>
          </a:p>
        </p:txBody>
      </p:sp>
    </p:spTree>
    <p:extLst>
      <p:ext uri="{BB962C8B-B14F-4D97-AF65-F5344CB8AC3E}">
        <p14:creationId xmlns:p14="http://schemas.microsoft.com/office/powerpoint/2010/main" val="824340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12DF0-1031-2F46-785B-BB5407CDBA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490E7D-7FFA-A2A3-ECAC-8B7FC6A095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1BA5A3-40A3-7751-1D6F-B1168426641B}"/>
              </a:ext>
            </a:extLst>
          </p:cNvPr>
          <p:cNvSpPr>
            <a:spLocks noGrp="1"/>
          </p:cNvSpPr>
          <p:nvPr>
            <p:ph type="body" idx="1"/>
          </p:nvPr>
        </p:nvSpPr>
        <p:spPr/>
        <p:txBody>
          <a:bodyPr/>
          <a:lstStyle/>
          <a:p>
            <a:pPr marL="285750" indent="-285750">
              <a:buFont typeface="Arial" panose="020B0604020202020204" pitchFamily="34" charset="0"/>
              <a:buChar char="•"/>
            </a:pPr>
            <a:endParaRPr lang="en-DE" sz="1200" dirty="0">
              <a:latin typeface="+mn-lt"/>
            </a:endParaRPr>
          </a:p>
        </p:txBody>
      </p:sp>
      <p:sp>
        <p:nvSpPr>
          <p:cNvPr id="4" name="Slide Number Placeholder 3">
            <a:extLst>
              <a:ext uri="{FF2B5EF4-FFF2-40B4-BE49-F238E27FC236}">
                <a16:creationId xmlns:a16="http://schemas.microsoft.com/office/drawing/2014/main" id="{E3E3313C-744E-210C-BEDB-2D8F7B8C0B5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32F53-1848-4BEC-AA12-390864CDA85F}" type="slidenum">
              <a:rPr kumimoji="0" lang="en-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30712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E7E1B-CDE2-5437-A82F-B5CF963C2C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5CB5AD-FC21-7EEC-30FC-1A13D84623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F03BD3-C90C-49CE-7402-F8751D63C649}"/>
              </a:ext>
            </a:extLst>
          </p:cNvPr>
          <p:cNvSpPr>
            <a:spLocks noGrp="1"/>
          </p:cNvSpPr>
          <p:nvPr>
            <p:ph type="body" idx="1"/>
          </p:nvPr>
        </p:nvSpPr>
        <p:spPr/>
        <p:txBody>
          <a:bodyPr/>
          <a:lstStyle/>
          <a:p>
            <a:pPr>
              <a:defRPr/>
            </a:pPr>
            <a:r>
              <a:rPr lang="en-GB">
                <a:cs typeface="Calibri"/>
              </a:rPr>
              <a:t>And now you see that some points have a coordinates in both the regional reference frame (or ITRF) and the national geodetic datums – points with red cross and blue dot.</a:t>
            </a:r>
          </a:p>
          <a:p>
            <a:pPr marL="285750" indent="-285750">
              <a:buFont typeface="Arial" panose="020B0604020202020204" pitchFamily="34" charset="0"/>
              <a:buChar char="•"/>
            </a:pPr>
            <a:endParaRPr lang="en-DE" sz="1200">
              <a:latin typeface="+mn-lt"/>
            </a:endParaRPr>
          </a:p>
        </p:txBody>
      </p:sp>
      <p:sp>
        <p:nvSpPr>
          <p:cNvPr id="4" name="Slide Number Placeholder 3">
            <a:extLst>
              <a:ext uri="{FF2B5EF4-FFF2-40B4-BE49-F238E27FC236}">
                <a16:creationId xmlns:a16="http://schemas.microsoft.com/office/drawing/2014/main" id="{C04A7CA9-45C2-1A44-9662-2A1B2E23B72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32F53-1848-4BEC-AA12-390864CDA85F}" type="slidenum">
              <a:rPr kumimoji="0" lang="en-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09265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54956-86E2-D523-8C8C-07C968241C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B2CDF5-2C09-E033-1516-D46AD91E08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EC0C8D-2252-FEBA-20F7-080B5EDC63F0}"/>
              </a:ext>
            </a:extLst>
          </p:cNvPr>
          <p:cNvSpPr>
            <a:spLocks noGrp="1"/>
          </p:cNvSpPr>
          <p:nvPr>
            <p:ph type="body" idx="1"/>
          </p:nvPr>
        </p:nvSpPr>
        <p:spPr/>
        <p:txBody>
          <a:bodyPr/>
          <a:lstStyle/>
          <a:p>
            <a:pPr marL="285750" indent="-285750">
              <a:buFont typeface="Arial" panose="020B0604020202020204" pitchFamily="34" charset="0"/>
              <a:buChar char="•"/>
            </a:pPr>
            <a:endParaRPr lang="en-DE" sz="1200">
              <a:latin typeface="+mn-lt"/>
            </a:endParaRPr>
          </a:p>
        </p:txBody>
      </p:sp>
      <p:sp>
        <p:nvSpPr>
          <p:cNvPr id="4" name="Slide Number Placeholder 3">
            <a:extLst>
              <a:ext uri="{FF2B5EF4-FFF2-40B4-BE49-F238E27FC236}">
                <a16:creationId xmlns:a16="http://schemas.microsoft.com/office/drawing/2014/main" id="{0BAB99CF-961F-7BB4-E9CC-F25DB91E222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532F53-1848-4BEC-AA12-390864CDA85F}" type="slidenum">
              <a:rPr kumimoji="0" lang="en-D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D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45103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DE949-E66C-6D65-6B07-C03889A8E40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D4EA0C0-702E-41D7-F5EA-956F860F36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E2035D0-6280-DE50-5FED-ACED4054E296}"/>
              </a:ext>
            </a:extLst>
          </p:cNvPr>
          <p:cNvSpPr>
            <a:spLocks noGrp="1"/>
          </p:cNvSpPr>
          <p:nvPr>
            <p:ph type="dt" sz="half" idx="10"/>
          </p:nvPr>
        </p:nvSpPr>
        <p:spPr/>
        <p:txBody>
          <a:bodyPr/>
          <a:lstStyle/>
          <a:p>
            <a:fld id="{8832D41C-954B-0D45-A9D4-620FF74F6697}" type="datetimeFigureOut">
              <a:rPr lang="en-US" smtClean="0"/>
              <a:t>2/27/2025</a:t>
            </a:fld>
            <a:endParaRPr lang="en-US"/>
          </a:p>
        </p:txBody>
      </p:sp>
      <p:sp>
        <p:nvSpPr>
          <p:cNvPr id="5" name="Footer Placeholder 4">
            <a:extLst>
              <a:ext uri="{FF2B5EF4-FFF2-40B4-BE49-F238E27FC236}">
                <a16:creationId xmlns:a16="http://schemas.microsoft.com/office/drawing/2014/main" id="{22C90EA2-6FF4-20AE-A4BD-6E655D6F60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84DA8A-46EE-0F9A-6E49-E22735A6455C}"/>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2883089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8B9ED-11B7-28B1-F9E6-71FC96B5D07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F0F9FEB-C51F-21E3-745A-45583CF2EF4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026C25F-2936-E26D-2A76-B7A050071F26}"/>
              </a:ext>
            </a:extLst>
          </p:cNvPr>
          <p:cNvSpPr>
            <a:spLocks noGrp="1"/>
          </p:cNvSpPr>
          <p:nvPr>
            <p:ph type="dt" sz="half" idx="10"/>
          </p:nvPr>
        </p:nvSpPr>
        <p:spPr/>
        <p:txBody>
          <a:bodyPr/>
          <a:lstStyle/>
          <a:p>
            <a:fld id="{8832D41C-954B-0D45-A9D4-620FF74F6697}" type="datetimeFigureOut">
              <a:rPr lang="en-US" smtClean="0"/>
              <a:t>2/27/2025</a:t>
            </a:fld>
            <a:endParaRPr lang="en-US"/>
          </a:p>
        </p:txBody>
      </p:sp>
      <p:sp>
        <p:nvSpPr>
          <p:cNvPr id="5" name="Footer Placeholder 4">
            <a:extLst>
              <a:ext uri="{FF2B5EF4-FFF2-40B4-BE49-F238E27FC236}">
                <a16:creationId xmlns:a16="http://schemas.microsoft.com/office/drawing/2014/main" id="{9D09AB3C-28A0-8F76-9D50-8E908FF22D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B6A08C-2DCD-EA9F-C0FA-BF0B203EA930}"/>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2526819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224445-20F3-5701-C6BE-847A9CE010F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2B9FE88-1C31-1405-2153-B27A6C74BB9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AFB92E6-E142-BBC4-7B31-8F8EDDEA3F63}"/>
              </a:ext>
            </a:extLst>
          </p:cNvPr>
          <p:cNvSpPr>
            <a:spLocks noGrp="1"/>
          </p:cNvSpPr>
          <p:nvPr>
            <p:ph type="dt" sz="half" idx="10"/>
          </p:nvPr>
        </p:nvSpPr>
        <p:spPr/>
        <p:txBody>
          <a:bodyPr/>
          <a:lstStyle/>
          <a:p>
            <a:fld id="{8832D41C-954B-0D45-A9D4-620FF74F6697}" type="datetimeFigureOut">
              <a:rPr lang="en-US" smtClean="0"/>
              <a:t>2/27/2025</a:t>
            </a:fld>
            <a:endParaRPr lang="en-US"/>
          </a:p>
        </p:txBody>
      </p:sp>
      <p:sp>
        <p:nvSpPr>
          <p:cNvPr id="5" name="Footer Placeholder 4">
            <a:extLst>
              <a:ext uri="{FF2B5EF4-FFF2-40B4-BE49-F238E27FC236}">
                <a16:creationId xmlns:a16="http://schemas.microsoft.com/office/drawing/2014/main" id="{65A54E37-F8F0-CC56-B5B8-1922A03BD3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194E17-1894-FAE5-D08E-BF1156224440}"/>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3621733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F9470-4806-D70B-E842-8490A736B0E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7963083-674A-454E-2BC1-09C146CED33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081F1C4-BD89-6D90-93C2-D1492D46A6CD}"/>
              </a:ext>
            </a:extLst>
          </p:cNvPr>
          <p:cNvSpPr>
            <a:spLocks noGrp="1"/>
          </p:cNvSpPr>
          <p:nvPr>
            <p:ph type="dt" sz="half" idx="10"/>
          </p:nvPr>
        </p:nvSpPr>
        <p:spPr/>
        <p:txBody>
          <a:bodyPr/>
          <a:lstStyle/>
          <a:p>
            <a:fld id="{8832D41C-954B-0D45-A9D4-620FF74F6697}" type="datetimeFigureOut">
              <a:rPr lang="en-US" smtClean="0"/>
              <a:t>2/27/2025</a:t>
            </a:fld>
            <a:endParaRPr lang="en-US"/>
          </a:p>
        </p:txBody>
      </p:sp>
      <p:sp>
        <p:nvSpPr>
          <p:cNvPr id="5" name="Footer Placeholder 4">
            <a:extLst>
              <a:ext uri="{FF2B5EF4-FFF2-40B4-BE49-F238E27FC236}">
                <a16:creationId xmlns:a16="http://schemas.microsoft.com/office/drawing/2014/main" id="{12EC31F8-B639-3433-C285-1B551C41E3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9A4C1E-A514-92D3-AD2B-A8969E18DD69}"/>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2563986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5F759-9603-B017-DFDD-2D1E4A2B465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B87ED74-FC58-77B9-E04E-532EF501D0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AD3F04E-0EFE-64CD-C9A4-F231F25E0A9B}"/>
              </a:ext>
            </a:extLst>
          </p:cNvPr>
          <p:cNvSpPr>
            <a:spLocks noGrp="1"/>
          </p:cNvSpPr>
          <p:nvPr>
            <p:ph type="dt" sz="half" idx="10"/>
          </p:nvPr>
        </p:nvSpPr>
        <p:spPr/>
        <p:txBody>
          <a:bodyPr/>
          <a:lstStyle/>
          <a:p>
            <a:fld id="{8832D41C-954B-0D45-A9D4-620FF74F6697}" type="datetimeFigureOut">
              <a:rPr lang="en-US" smtClean="0"/>
              <a:t>2/27/2025</a:t>
            </a:fld>
            <a:endParaRPr lang="en-US"/>
          </a:p>
        </p:txBody>
      </p:sp>
      <p:sp>
        <p:nvSpPr>
          <p:cNvPr id="5" name="Footer Placeholder 4">
            <a:extLst>
              <a:ext uri="{FF2B5EF4-FFF2-40B4-BE49-F238E27FC236}">
                <a16:creationId xmlns:a16="http://schemas.microsoft.com/office/drawing/2014/main" id="{10E104D7-B698-B365-E1EE-D0ACC383A6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BA4147-B75A-C434-D02B-67B05DFC8F34}"/>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1853826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62244-AFED-321F-2EE9-DFDE1EE9EA4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3858681-98D5-ADC5-E319-646C9A45BC0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D35CC83-1DB9-4533-B638-24E4186AE5A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503A2C2-DA15-623F-6867-735D2C0D2C6C}"/>
              </a:ext>
            </a:extLst>
          </p:cNvPr>
          <p:cNvSpPr>
            <a:spLocks noGrp="1"/>
          </p:cNvSpPr>
          <p:nvPr>
            <p:ph type="dt" sz="half" idx="10"/>
          </p:nvPr>
        </p:nvSpPr>
        <p:spPr/>
        <p:txBody>
          <a:bodyPr/>
          <a:lstStyle/>
          <a:p>
            <a:fld id="{8832D41C-954B-0D45-A9D4-620FF74F6697}" type="datetimeFigureOut">
              <a:rPr lang="en-US" smtClean="0"/>
              <a:t>2/27/2025</a:t>
            </a:fld>
            <a:endParaRPr lang="en-US"/>
          </a:p>
        </p:txBody>
      </p:sp>
      <p:sp>
        <p:nvSpPr>
          <p:cNvPr id="6" name="Footer Placeholder 5">
            <a:extLst>
              <a:ext uri="{FF2B5EF4-FFF2-40B4-BE49-F238E27FC236}">
                <a16:creationId xmlns:a16="http://schemas.microsoft.com/office/drawing/2014/main" id="{2602C742-AF8A-CAD2-6912-D920469E84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061CAF-D8E6-3A47-C2E4-0CCEF406DC7B}"/>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3404025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752F5-16A4-055A-0BC4-0F101BBC541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358B834-D7E4-E173-B827-6BB0AE92F6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563CA13-A3F5-6A85-2C48-DAC8616314B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B0C504D-1912-2135-2471-14C919FFC1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902FA0F-1A6B-6C42-0C9C-A97235D45CF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BFD62B4-A6D5-3A33-CD6E-B4902E7E7228}"/>
              </a:ext>
            </a:extLst>
          </p:cNvPr>
          <p:cNvSpPr>
            <a:spLocks noGrp="1"/>
          </p:cNvSpPr>
          <p:nvPr>
            <p:ph type="dt" sz="half" idx="10"/>
          </p:nvPr>
        </p:nvSpPr>
        <p:spPr/>
        <p:txBody>
          <a:bodyPr/>
          <a:lstStyle/>
          <a:p>
            <a:fld id="{8832D41C-954B-0D45-A9D4-620FF74F6697}" type="datetimeFigureOut">
              <a:rPr lang="en-US" smtClean="0"/>
              <a:t>2/27/2025</a:t>
            </a:fld>
            <a:endParaRPr lang="en-US"/>
          </a:p>
        </p:txBody>
      </p:sp>
      <p:sp>
        <p:nvSpPr>
          <p:cNvPr id="8" name="Footer Placeholder 7">
            <a:extLst>
              <a:ext uri="{FF2B5EF4-FFF2-40B4-BE49-F238E27FC236}">
                <a16:creationId xmlns:a16="http://schemas.microsoft.com/office/drawing/2014/main" id="{D13AD64B-B42B-FCA2-F643-F37027688D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9DE60A-5D77-22CC-0EEE-7418CB09F5DF}"/>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3845804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AD0E9-BB73-8BA6-A194-A30E61476EA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403D0FA-9787-860B-6C73-77AB351B960A}"/>
              </a:ext>
            </a:extLst>
          </p:cNvPr>
          <p:cNvSpPr>
            <a:spLocks noGrp="1"/>
          </p:cNvSpPr>
          <p:nvPr>
            <p:ph type="dt" sz="half" idx="10"/>
          </p:nvPr>
        </p:nvSpPr>
        <p:spPr/>
        <p:txBody>
          <a:bodyPr/>
          <a:lstStyle/>
          <a:p>
            <a:fld id="{8832D41C-954B-0D45-A9D4-620FF74F6697}" type="datetimeFigureOut">
              <a:rPr lang="en-US" smtClean="0"/>
              <a:t>2/27/2025</a:t>
            </a:fld>
            <a:endParaRPr lang="en-US"/>
          </a:p>
        </p:txBody>
      </p:sp>
      <p:sp>
        <p:nvSpPr>
          <p:cNvPr id="4" name="Footer Placeholder 3">
            <a:extLst>
              <a:ext uri="{FF2B5EF4-FFF2-40B4-BE49-F238E27FC236}">
                <a16:creationId xmlns:a16="http://schemas.microsoft.com/office/drawing/2014/main" id="{23A6E05D-EF4B-8DF2-A3A9-C34082CD1F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D310CE-7DE3-EFB9-046E-EF83797361D6}"/>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2399259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F93FDA-3CDC-B90E-91C7-3040541AA56E}"/>
              </a:ext>
            </a:extLst>
          </p:cNvPr>
          <p:cNvSpPr>
            <a:spLocks noGrp="1"/>
          </p:cNvSpPr>
          <p:nvPr>
            <p:ph type="dt" sz="half" idx="10"/>
          </p:nvPr>
        </p:nvSpPr>
        <p:spPr/>
        <p:txBody>
          <a:bodyPr/>
          <a:lstStyle/>
          <a:p>
            <a:fld id="{8832D41C-954B-0D45-A9D4-620FF74F6697}" type="datetimeFigureOut">
              <a:rPr lang="en-US" smtClean="0"/>
              <a:t>2/27/2025</a:t>
            </a:fld>
            <a:endParaRPr lang="en-US"/>
          </a:p>
        </p:txBody>
      </p:sp>
      <p:sp>
        <p:nvSpPr>
          <p:cNvPr id="3" name="Footer Placeholder 2">
            <a:extLst>
              <a:ext uri="{FF2B5EF4-FFF2-40B4-BE49-F238E27FC236}">
                <a16:creationId xmlns:a16="http://schemas.microsoft.com/office/drawing/2014/main" id="{E19E9B43-7F09-C603-E1E0-B874A52AF0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E7ECB2-CA81-2A0A-D97C-BD2B0D1578B0}"/>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3107639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8917C-8B96-E222-6239-4B8DB0A79A8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D7A32EF-5986-5D1A-7995-FA465D2B17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59FBCAA-0810-686F-DF99-C2A958C195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8DC2E22-A960-026A-ED70-A34F521ECFEA}"/>
              </a:ext>
            </a:extLst>
          </p:cNvPr>
          <p:cNvSpPr>
            <a:spLocks noGrp="1"/>
          </p:cNvSpPr>
          <p:nvPr>
            <p:ph type="dt" sz="half" idx="10"/>
          </p:nvPr>
        </p:nvSpPr>
        <p:spPr/>
        <p:txBody>
          <a:bodyPr/>
          <a:lstStyle/>
          <a:p>
            <a:fld id="{8832D41C-954B-0D45-A9D4-620FF74F6697}" type="datetimeFigureOut">
              <a:rPr lang="en-US" smtClean="0"/>
              <a:t>2/27/2025</a:t>
            </a:fld>
            <a:endParaRPr lang="en-US"/>
          </a:p>
        </p:txBody>
      </p:sp>
      <p:sp>
        <p:nvSpPr>
          <p:cNvPr id="6" name="Footer Placeholder 5">
            <a:extLst>
              <a:ext uri="{FF2B5EF4-FFF2-40B4-BE49-F238E27FC236}">
                <a16:creationId xmlns:a16="http://schemas.microsoft.com/office/drawing/2014/main" id="{03B58E59-7759-0898-1393-E92E2E5E17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F9F705-85E5-710B-71D8-E796F8756D8E}"/>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1882210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6F48D-8171-3B9A-2300-E6E1CA6548D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7BF843C-052D-5DA4-DF88-6370FF9025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9593F2-3E57-5DD1-0CDC-F35576B0C9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18818ED-6620-B58C-457B-B7BEA3800651}"/>
              </a:ext>
            </a:extLst>
          </p:cNvPr>
          <p:cNvSpPr>
            <a:spLocks noGrp="1"/>
          </p:cNvSpPr>
          <p:nvPr>
            <p:ph type="dt" sz="half" idx="10"/>
          </p:nvPr>
        </p:nvSpPr>
        <p:spPr/>
        <p:txBody>
          <a:bodyPr/>
          <a:lstStyle/>
          <a:p>
            <a:fld id="{8832D41C-954B-0D45-A9D4-620FF74F6697}" type="datetimeFigureOut">
              <a:rPr lang="en-US" smtClean="0"/>
              <a:t>2/27/2025</a:t>
            </a:fld>
            <a:endParaRPr lang="en-US"/>
          </a:p>
        </p:txBody>
      </p:sp>
      <p:sp>
        <p:nvSpPr>
          <p:cNvPr id="6" name="Footer Placeholder 5">
            <a:extLst>
              <a:ext uri="{FF2B5EF4-FFF2-40B4-BE49-F238E27FC236}">
                <a16:creationId xmlns:a16="http://schemas.microsoft.com/office/drawing/2014/main" id="{0774434F-B9A1-809C-BA08-6583FFE153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090A88-F2DF-456E-269E-E0DB92BB518E}"/>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49841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0BAD8B-2657-4488-F7BF-B81FE57373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10C774D-D3BC-11DF-7186-0977BF44F6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C903FF2-D568-4E86-F08C-732B7C3DEA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32D41C-954B-0D45-A9D4-620FF74F6697}" type="datetimeFigureOut">
              <a:rPr lang="en-US" smtClean="0"/>
              <a:t>2/27/2025</a:t>
            </a:fld>
            <a:endParaRPr lang="en-US"/>
          </a:p>
        </p:txBody>
      </p:sp>
      <p:sp>
        <p:nvSpPr>
          <p:cNvPr id="5" name="Footer Placeholder 4">
            <a:extLst>
              <a:ext uri="{FF2B5EF4-FFF2-40B4-BE49-F238E27FC236}">
                <a16:creationId xmlns:a16="http://schemas.microsoft.com/office/drawing/2014/main" id="{708BC4C4-7272-6D69-CFD7-183B55A51F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311B62-87E1-3CD1-E32C-92C5647E6B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5A56E3-B78D-944B-944D-610C1E980EF6}" type="slidenum">
              <a:rPr lang="en-US" smtClean="0"/>
              <a:t>‹#›</a:t>
            </a:fld>
            <a:endParaRPr lang="en-US"/>
          </a:p>
        </p:txBody>
      </p:sp>
    </p:spTree>
    <p:extLst>
      <p:ext uri="{BB962C8B-B14F-4D97-AF65-F5344CB8AC3E}">
        <p14:creationId xmlns:p14="http://schemas.microsoft.com/office/powerpoint/2010/main" val="410421384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youtu.be/2yQCWblrQGs%20(10" TargetMode="External"/><Relationship Id="rId3" Type="http://schemas.openxmlformats.org/officeDocument/2006/relationships/hyperlink" Target="https://geodesy.noaa.gov/OPUS/" TargetMode="External"/><Relationship Id="rId7" Type="http://schemas.openxmlformats.org/officeDocument/2006/relationships/hyperlink" Target="https://youtu.be/_iFg3Ho_cRI" TargetMode="External"/><Relationship Id="rId2" Type="http://schemas.openxmlformats.org/officeDocument/2006/relationships/hyperlink" Target="https://www.ga.gov.au/scientific-topics/positioning-navigation/geodesy/auspos" TargetMode="External"/><Relationship Id="rId1" Type="http://schemas.openxmlformats.org/officeDocument/2006/relationships/slideLayout" Target="../slideLayouts/slideLayout2.xml"/><Relationship Id="rId6" Type="http://schemas.openxmlformats.org/officeDocument/2006/relationships/hyperlink" Target="https://youtu.be/0YkjHsVgGMk%20(26" TargetMode="External"/><Relationship Id="rId11" Type="http://schemas.openxmlformats.org/officeDocument/2006/relationships/image" Target="../media/image2.png"/><Relationship Id="rId5" Type="http://schemas.openxmlformats.org/officeDocument/2006/relationships/hyperlink" Target="https://www.youtube.com/watch?v=T5YB_1Jpjp0" TargetMode="External"/><Relationship Id="rId10" Type="http://schemas.openxmlformats.org/officeDocument/2006/relationships/hyperlink" Target="https://youtu.be/WZN38NrPBeY" TargetMode="External"/><Relationship Id="rId4" Type="http://schemas.openxmlformats.org/officeDocument/2006/relationships/hyperlink" Target="https://github.com/icsm-au/DynAdjust" TargetMode="External"/><Relationship Id="rId9" Type="http://schemas.openxmlformats.org/officeDocument/2006/relationships/hyperlink" Target="https://youtu.be/WcwKv-vWUtk%20(7"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70.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EA6A5-394E-6ADC-A450-429EEDD5B86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9EE56A5-8201-4726-620D-9068DC05D40D}"/>
              </a:ext>
            </a:extLst>
          </p:cNvPr>
          <p:cNvSpPr/>
          <p:nvPr/>
        </p:nvSpPr>
        <p:spPr>
          <a:xfrm>
            <a:off x="4200525" y="957263"/>
            <a:ext cx="7991475" cy="4500562"/>
          </a:xfrm>
          <a:prstGeom prst="rect">
            <a:avLst/>
          </a:prstGeom>
          <a:solidFill>
            <a:schemeClr val="accent6">
              <a:lumMod val="20000"/>
              <a:lumOff val="8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8191C397-67B0-E50D-7A32-F54AC2577862}"/>
              </a:ext>
            </a:extLst>
          </p:cNvPr>
          <p:cNvSpPr/>
          <p:nvPr/>
        </p:nvSpPr>
        <p:spPr>
          <a:xfrm>
            <a:off x="-1760111" y="145408"/>
            <a:ext cx="7408655" cy="60642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logo of a globe with a circular design&#10;&#10;Description automatically generated">
            <a:extLst>
              <a:ext uri="{FF2B5EF4-FFF2-40B4-BE49-F238E27FC236}">
                <a16:creationId xmlns:a16="http://schemas.microsoft.com/office/drawing/2014/main" id="{DC283F71-96D5-0945-F5C2-871312B4C19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435" y="727393"/>
            <a:ext cx="5420068" cy="4826630"/>
          </a:xfrm>
          <a:prstGeom prst="rect">
            <a:avLst/>
          </a:prstGeom>
        </p:spPr>
      </p:pic>
      <p:sp>
        <p:nvSpPr>
          <p:cNvPr id="5" name="TextBox 4">
            <a:extLst>
              <a:ext uri="{FF2B5EF4-FFF2-40B4-BE49-F238E27FC236}">
                <a16:creationId xmlns:a16="http://schemas.microsoft.com/office/drawing/2014/main" id="{616F4FBA-7B02-F2E8-9E9A-ECD5A5AA9BD6}"/>
              </a:ext>
            </a:extLst>
          </p:cNvPr>
          <p:cNvSpPr txBox="1"/>
          <p:nvPr/>
        </p:nvSpPr>
        <p:spPr>
          <a:xfrm>
            <a:off x="5485981" y="1093806"/>
            <a:ext cx="686858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Arial Narrow" panose="020B0606020202030204" pitchFamily="34" charset="0"/>
                <a:ea typeface="+mn-ea"/>
                <a:cs typeface="Arial" panose="020B0604020202020204" pitchFamily="34" charset="0"/>
              </a:rPr>
              <a:t>UNITED NATIONS GLOBAL GEODETIC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Arial Narrow" panose="020B0606020202030204" pitchFamily="34" charset="0"/>
                <a:ea typeface="+mn-ea"/>
                <a:cs typeface="Arial" panose="020B0604020202020204" pitchFamily="34" charset="0"/>
              </a:rPr>
              <a:t>CENTRE OF EXCELLENCE</a:t>
            </a:r>
            <a:endParaRPr kumimoji="0" lang="en-US" sz="1050" b="0" i="0" u="none" strike="noStrike" kern="1200" cap="none" spc="0" normalizeH="0" baseline="0" noProof="0" dirty="0">
              <a:ln>
                <a:noFill/>
              </a:ln>
              <a:effectLst/>
              <a:uLnTx/>
              <a:uFillTx/>
              <a:latin typeface="Arial Narrow" panose="020B0606020202030204" pitchFamily="34" charset="0"/>
              <a:ea typeface="+mn-ea"/>
              <a:cs typeface="Arial" panose="020B0604020202020204" pitchFamily="34" charset="0"/>
            </a:endParaRPr>
          </a:p>
        </p:txBody>
      </p:sp>
      <p:sp>
        <p:nvSpPr>
          <p:cNvPr id="6" name="Rounded Rectangle 9">
            <a:extLst>
              <a:ext uri="{FF2B5EF4-FFF2-40B4-BE49-F238E27FC236}">
                <a16:creationId xmlns:a16="http://schemas.microsoft.com/office/drawing/2014/main" id="{18243CAC-14FE-F046-4EA9-9A553BFD51CF}"/>
              </a:ext>
            </a:extLst>
          </p:cNvPr>
          <p:cNvSpPr/>
          <p:nvPr/>
        </p:nvSpPr>
        <p:spPr>
          <a:xfrm>
            <a:off x="5950744" y="2367991"/>
            <a:ext cx="6001222" cy="2192286"/>
          </a:xfrm>
          <a:prstGeom prst="roundRect">
            <a:avLst>
              <a:gd name="adj" fmla="val 20706"/>
            </a:avLst>
          </a:prstGeom>
          <a:solidFill>
            <a:sysClr val="window" lastClr="FFFFFF"/>
          </a:solidFill>
          <a:ln w="12700" cap="flat" cmpd="sng" algn="ctr">
            <a:noFill/>
            <a:prstDash val="solid"/>
            <a:miter lim="800000"/>
          </a:ln>
          <a:effectLst>
            <a:outerShdw blurRad="114300" dist="38100" dir="5400000" sx="105000" sy="105000" algn="t" rotWithShape="0">
              <a:sysClr val="windowText" lastClr="000000">
                <a:lumMod val="95000"/>
                <a:lumOff val="5000"/>
                <a:alpha val="40000"/>
              </a:sys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8" name="Rounded Rectangle 10">
            <a:extLst>
              <a:ext uri="{FF2B5EF4-FFF2-40B4-BE49-F238E27FC236}">
                <a16:creationId xmlns:a16="http://schemas.microsoft.com/office/drawing/2014/main" id="{28E162B8-2BE4-0FC0-B048-FF02599A4CF7}"/>
              </a:ext>
            </a:extLst>
          </p:cNvPr>
          <p:cNvSpPr/>
          <p:nvPr/>
        </p:nvSpPr>
        <p:spPr>
          <a:xfrm>
            <a:off x="6291372" y="2003251"/>
            <a:ext cx="5257800" cy="721082"/>
          </a:xfrm>
          <a:prstGeom prst="roundRect">
            <a:avLst>
              <a:gd name="adj" fmla="val 3046"/>
            </a:avLst>
          </a:prstGeom>
          <a:solidFill>
            <a:srgbClr val="567BBC"/>
          </a:solidFill>
          <a:ln w="12700" cap="flat" cmpd="sng" algn="ctr">
            <a:noFill/>
            <a:prstDash val="solid"/>
            <a:miter lim="800000"/>
          </a:ln>
          <a:effectLst>
            <a:outerShdw blurRad="114300" dist="38100" dir="5400000" sx="105000" sy="105000" algn="t" rotWithShape="0">
              <a:sysClr val="windowText" lastClr="000000">
                <a:lumMod val="95000"/>
                <a:lumOff val="5000"/>
                <a:alpha val="40000"/>
              </a:sys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4472C4">
                    <a:lumMod val="20000"/>
                    <a:lumOff val="80000"/>
                  </a:srgbClr>
                </a:solidFill>
                <a:effectLst/>
                <a:uLnTx/>
                <a:uFillTx/>
                <a:latin typeface="Arial Narrow" panose="020B0606020202030204" pitchFamily="34" charset="0"/>
                <a:ea typeface="+mn-ea"/>
                <a:cs typeface="+mn-cs"/>
              </a:rPr>
              <a:t>MODERNISING GEOSPATIAL REFERENCE SYSTEM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4472C4">
                    <a:lumMod val="20000"/>
                    <a:lumOff val="80000"/>
                  </a:srgbClr>
                </a:solidFill>
                <a:effectLst/>
                <a:uLnTx/>
                <a:uFillTx/>
                <a:latin typeface="Arial Narrow" panose="020B0606020202030204" pitchFamily="34" charset="0"/>
                <a:ea typeface="+mn-ea"/>
                <a:cs typeface="+mn-cs"/>
              </a:rPr>
              <a:t>CAPACITY DEVELOPMENT WORKSHOP</a:t>
            </a:r>
            <a:endParaRPr kumimoji="0" lang="en-US" sz="1800" b="1" i="0" u="none" strike="noStrike" kern="0" cap="none" spc="0" normalizeH="0" baseline="0" noProof="0" dirty="0">
              <a:ln>
                <a:noFill/>
              </a:ln>
              <a:solidFill>
                <a:srgbClr val="4472C4">
                  <a:lumMod val="20000"/>
                  <a:lumOff val="80000"/>
                </a:srgbClr>
              </a:solidFill>
              <a:effectLst/>
              <a:uLnTx/>
              <a:uFillTx/>
              <a:latin typeface="Arial Narrow" panose="020B0606020202030204" pitchFamily="34" charset="0"/>
              <a:ea typeface="+mn-ea"/>
              <a:cs typeface="+mn-cs"/>
            </a:endParaRPr>
          </a:p>
        </p:txBody>
      </p:sp>
      <p:sp>
        <p:nvSpPr>
          <p:cNvPr id="9" name="TextBox 8">
            <a:extLst>
              <a:ext uri="{FF2B5EF4-FFF2-40B4-BE49-F238E27FC236}">
                <a16:creationId xmlns:a16="http://schemas.microsoft.com/office/drawing/2014/main" id="{963C085A-836F-4AB3-361B-1DF8959AB735}"/>
              </a:ext>
            </a:extLst>
          </p:cNvPr>
          <p:cNvSpPr txBox="1"/>
          <p:nvPr/>
        </p:nvSpPr>
        <p:spPr>
          <a:xfrm>
            <a:off x="6497515" y="2820389"/>
            <a:ext cx="545445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1200" b="1" i="0" u="none" strike="noStrike" kern="1200" cap="none" spc="0" normalizeH="0" baseline="0" noProof="0" dirty="0">
              <a:ln>
                <a:noFill/>
              </a:ln>
              <a:solidFill>
                <a:srgbClr val="2591B7"/>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2591B7"/>
                </a:solidFill>
                <a:effectLst/>
                <a:uLnTx/>
                <a:uFillTx/>
                <a:latin typeface="Arial Narrow" panose="020B0606020202030204" pitchFamily="34" charset="0"/>
                <a:ea typeface="+mn-ea"/>
                <a:cs typeface="+mn-cs"/>
              </a:rPr>
              <a:t>How to undertake a national geodetic adjustment?</a:t>
            </a:r>
            <a:endParaRPr kumimoji="0" lang="en-GB" sz="600" b="1" i="0" u="none" strike="noStrike" kern="1200" cap="none" spc="0" normalizeH="0" baseline="0" noProof="0" dirty="0">
              <a:ln>
                <a:noFill/>
              </a:ln>
              <a:solidFill>
                <a:srgbClr val="2591B7"/>
              </a:solidFill>
              <a:effectLst/>
              <a:uLnTx/>
              <a:uFillTx/>
              <a:latin typeface="Arial Narrow" panose="020B0606020202030204" pitchFamily="34" charset="0"/>
              <a:ea typeface="+mn-ea"/>
              <a:cs typeface="+mn-cs"/>
            </a:endParaRPr>
          </a:p>
        </p:txBody>
      </p:sp>
      <p:sp>
        <p:nvSpPr>
          <p:cNvPr id="12" name="TextBox 11">
            <a:extLst>
              <a:ext uri="{FF2B5EF4-FFF2-40B4-BE49-F238E27FC236}">
                <a16:creationId xmlns:a16="http://schemas.microsoft.com/office/drawing/2014/main" id="{ABF8D975-A86E-0C24-F438-1005443B885E}"/>
              </a:ext>
            </a:extLst>
          </p:cNvPr>
          <p:cNvSpPr txBox="1"/>
          <p:nvPr/>
        </p:nvSpPr>
        <p:spPr>
          <a:xfrm>
            <a:off x="7335408" y="4797609"/>
            <a:ext cx="4841157" cy="738664"/>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GB" sz="12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a:sym typeface="Arial"/>
            </a:endParaRP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rPr>
              <a:t>Day 2, Session </a:t>
            </a:r>
            <a:r>
              <a:rPr lang="en-GB" sz="2400" b="1" kern="1200" dirty="0">
                <a:solidFill>
                  <a:schemeClr val="tx1"/>
                </a:solidFill>
                <a:latin typeface="Arial Narrow" panose="020B0606020202030204" pitchFamily="34" charset="0"/>
                <a:ea typeface="+mn-ea"/>
              </a:rPr>
              <a:t>2</a:t>
            </a:r>
            <a:r>
              <a:rPr kumimoji="0" lang="en-GB" sz="24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rPr>
              <a:t> </a:t>
            </a:r>
            <a:r>
              <a:rPr kumimoji="0" lang="en-GB"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rPr>
              <a:t>[</a:t>
            </a:r>
            <a:r>
              <a:rPr lang="en-GB" kern="1200" dirty="0">
                <a:solidFill>
                  <a:schemeClr val="tx1"/>
                </a:solidFill>
                <a:latin typeface="Arial Narrow" panose="020B0606020202030204" pitchFamily="34" charset="0"/>
                <a:ea typeface="+mn-ea"/>
              </a:rPr>
              <a:t>2</a:t>
            </a:r>
            <a:r>
              <a:rPr kumimoji="0" lang="en-GB"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rPr>
              <a:t>_</a:t>
            </a:r>
            <a:r>
              <a:rPr lang="en-GB" kern="1200" dirty="0">
                <a:solidFill>
                  <a:schemeClr val="tx1"/>
                </a:solidFill>
                <a:latin typeface="Arial Narrow" panose="020B0606020202030204" pitchFamily="34" charset="0"/>
                <a:ea typeface="+mn-ea"/>
              </a:rPr>
              <a:t>2</a:t>
            </a:r>
            <a:r>
              <a:rPr kumimoji="0" lang="en-GB"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rPr>
              <a:t>_1]</a:t>
            </a:r>
            <a:endParaRPr kumimoji="0" lang="en-GB" sz="2400"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GB" sz="600" b="1" i="0" u="none" strike="noStrike" kern="1200" cap="none" spc="0" normalizeH="0" baseline="0" noProof="0" dirty="0">
              <a:ln>
                <a:noFill/>
              </a:ln>
              <a:solidFill>
                <a:schemeClr val="bg1"/>
              </a:solidFill>
              <a:effectLst/>
              <a:uLnTx/>
              <a:uFillTx/>
              <a:latin typeface="Arial Narrow" panose="020B0606020202030204" pitchFamily="34" charset="0"/>
              <a:ea typeface="+mn-ea"/>
              <a:cs typeface="Arial"/>
              <a:sym typeface="Arial"/>
            </a:endParaRPr>
          </a:p>
        </p:txBody>
      </p:sp>
      <p:sp>
        <p:nvSpPr>
          <p:cNvPr id="13" name="TextBox 12">
            <a:extLst>
              <a:ext uri="{FF2B5EF4-FFF2-40B4-BE49-F238E27FC236}">
                <a16:creationId xmlns:a16="http://schemas.microsoft.com/office/drawing/2014/main" id="{C938B6D1-ACCE-1361-3B03-38AB835291B0}"/>
              </a:ext>
            </a:extLst>
          </p:cNvPr>
          <p:cNvSpPr txBox="1"/>
          <p:nvPr/>
        </p:nvSpPr>
        <p:spPr>
          <a:xfrm>
            <a:off x="4786516" y="5142262"/>
            <a:ext cx="1309484" cy="312507"/>
          </a:xfrm>
          <a:prstGeom prst="rect">
            <a:avLst/>
          </a:prstGeom>
          <a:noFill/>
        </p:spPr>
        <p:txBody>
          <a:bodyPr wrap="square">
            <a:spAutoFit/>
          </a:bodyPr>
          <a:lstStyle/>
          <a:p>
            <a:r>
              <a:rPr kumimoji="0" lang="en-GB" sz="1400" b="1" i="0" u="none" strike="noStrike" kern="1200" cap="none" spc="0" normalizeH="0" baseline="0" noProof="0" dirty="0">
                <a:ln>
                  <a:noFill/>
                </a:ln>
                <a:solidFill>
                  <a:schemeClr val="tx1"/>
                </a:solidFill>
                <a:effectLst/>
                <a:uLnTx/>
                <a:uFillTx/>
                <a:latin typeface="Arial Narrow" panose="020B0606020202030204" pitchFamily="34" charset="0"/>
                <a:ea typeface="+mn-ea"/>
                <a:cs typeface="Arial"/>
                <a:sym typeface="Arial"/>
              </a:rPr>
              <a:t>HOW</a:t>
            </a:r>
            <a:endParaRPr lang="en-DE" dirty="0"/>
          </a:p>
        </p:txBody>
      </p:sp>
      <p:sp>
        <p:nvSpPr>
          <p:cNvPr id="2" name="TextBox 1">
            <a:extLst>
              <a:ext uri="{FF2B5EF4-FFF2-40B4-BE49-F238E27FC236}">
                <a16:creationId xmlns:a16="http://schemas.microsoft.com/office/drawing/2014/main" id="{79700201-FFFE-E4F9-ED18-8CC494D7354F}"/>
              </a:ext>
            </a:extLst>
          </p:cNvPr>
          <p:cNvSpPr txBox="1"/>
          <p:nvPr/>
        </p:nvSpPr>
        <p:spPr>
          <a:xfrm>
            <a:off x="6497515" y="3716668"/>
            <a:ext cx="4247493" cy="723275"/>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Nicholas Brown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Head of Office, UN-GGCE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5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3" name="TextBox 2">
            <a:extLst>
              <a:ext uri="{FF2B5EF4-FFF2-40B4-BE49-F238E27FC236}">
                <a16:creationId xmlns:a16="http://schemas.microsoft.com/office/drawing/2014/main" id="{CC4D51DA-C3A7-D8FA-44FE-AAB73CDFB175}"/>
              </a:ext>
            </a:extLst>
          </p:cNvPr>
          <p:cNvSpPr txBox="1"/>
          <p:nvPr/>
        </p:nvSpPr>
        <p:spPr>
          <a:xfrm>
            <a:off x="301684" y="6053577"/>
            <a:ext cx="11789268" cy="338554"/>
          </a:xfrm>
          <a:prstGeom prst="rect">
            <a:avLst/>
          </a:prstGeom>
          <a:noFill/>
        </p:spPr>
        <p:txBody>
          <a:bodyPr wrap="square">
            <a:spAutoFit/>
          </a:bodyPr>
          <a:lstStyle/>
          <a:p>
            <a:pPr>
              <a:spcBef>
                <a:spcPct val="0"/>
              </a:spcBef>
              <a:defRPr/>
            </a:pPr>
            <a:r>
              <a:rPr kumimoji="0" lang="en-GB" sz="1600" b="1" i="0" u="none" strike="noStrike" kern="1200" cap="none" spc="0" normalizeH="0" baseline="0" noProof="0" dirty="0">
                <a:ln>
                  <a:noFill/>
                </a:ln>
                <a:solidFill>
                  <a:schemeClr val="bg1">
                    <a:lumMod val="50000"/>
                  </a:schemeClr>
                </a:solidFill>
                <a:effectLst/>
                <a:uLnTx/>
                <a:uFillTx/>
                <a:latin typeface="Arial Narrow" panose="020B0606020202030204" pitchFamily="34" charset="0"/>
                <a:ea typeface="+mn-ea"/>
                <a:cs typeface="+mn-cs"/>
              </a:rPr>
              <a:t>Acknowledgements</a:t>
            </a:r>
            <a:r>
              <a:rPr lang="en-GB" sz="1600" b="1" dirty="0">
                <a:solidFill>
                  <a:schemeClr val="bg1">
                    <a:lumMod val="50000"/>
                  </a:schemeClr>
                </a:solidFill>
                <a:latin typeface="Arial Narrow" panose="020B0606020202030204" pitchFamily="34" charset="0"/>
              </a:rPr>
              <a:t>: Phil Collier (AUS); Nic Donnelly (NZ); </a:t>
            </a:r>
            <a:r>
              <a:rPr kumimoji="0" lang="en-US" sz="1600" b="1" i="0" u="none" strike="noStrike" kern="1200" cap="none" spc="0" normalizeH="0" baseline="0" noProof="0" dirty="0">
                <a:ln>
                  <a:noFill/>
                </a:ln>
                <a:solidFill>
                  <a:schemeClr val="bg1">
                    <a:lumMod val="50000"/>
                  </a:schemeClr>
                </a:solidFill>
                <a:effectLst/>
                <a:uLnTx/>
                <a:uFillTx/>
                <a:latin typeface="Arial Narrow" panose="020B0606020202030204" pitchFamily="34" charset="0"/>
                <a:ea typeface="+mn-ea"/>
                <a:cs typeface="+mn-cs"/>
              </a:rPr>
              <a:t>Roger Fraser (AUS)</a:t>
            </a:r>
            <a:r>
              <a:rPr lang="en-GB" sz="1600" b="1" dirty="0">
                <a:solidFill>
                  <a:schemeClr val="bg1">
                    <a:lumMod val="50000"/>
                  </a:schemeClr>
                </a:solidFill>
                <a:latin typeface="Arial Narrow" panose="020B0606020202030204" pitchFamily="34" charset="0"/>
              </a:rPr>
              <a:t>; Craig Harrison (AUS); Anna Riddell (AUS).</a:t>
            </a:r>
            <a:r>
              <a:rPr kumimoji="0" lang="en-GB" sz="1600" b="1" i="0" u="none" strike="noStrike" kern="1200" cap="none" spc="0" normalizeH="0" baseline="0" noProof="0" dirty="0">
                <a:ln>
                  <a:noFill/>
                </a:ln>
                <a:solidFill>
                  <a:schemeClr val="bg1">
                    <a:lumMod val="50000"/>
                  </a:schemeClr>
                </a:solidFill>
                <a:effectLst/>
                <a:uLnTx/>
                <a:uFillTx/>
                <a:latin typeface="Arial Narrow" panose="020B0606020202030204" pitchFamily="34" charset="0"/>
                <a:ea typeface="+mn-ea"/>
                <a:cs typeface="+mn-cs"/>
              </a:rPr>
              <a:t> </a:t>
            </a:r>
          </a:p>
        </p:txBody>
      </p:sp>
    </p:spTree>
    <p:extLst>
      <p:ext uri="{BB962C8B-B14F-4D97-AF65-F5344CB8AC3E}">
        <p14:creationId xmlns:p14="http://schemas.microsoft.com/office/powerpoint/2010/main" val="1719213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8B2808-9AA8-F8D2-A35D-6759168871CB}"/>
              </a:ext>
            </a:extLst>
          </p:cNvPr>
          <p:cNvSpPr>
            <a:spLocks noGrp="1"/>
          </p:cNvSpPr>
          <p:nvPr>
            <p:ph idx="1"/>
          </p:nvPr>
        </p:nvSpPr>
        <p:spPr/>
        <p:txBody>
          <a:bodyPr/>
          <a:lstStyle/>
          <a:p>
            <a:endParaRPr lang="en-DE"/>
          </a:p>
        </p:txBody>
      </p:sp>
      <p:pic>
        <p:nvPicPr>
          <p:cNvPr id="5" name="Picture 4">
            <a:extLst>
              <a:ext uri="{FF2B5EF4-FFF2-40B4-BE49-F238E27FC236}">
                <a16:creationId xmlns:a16="http://schemas.microsoft.com/office/drawing/2014/main" id="{CD6B555F-0B06-F241-3A8F-4B86D27B3483}"/>
              </a:ext>
            </a:extLst>
          </p:cNvPr>
          <p:cNvPicPr>
            <a:picLocks noChangeAspect="1"/>
          </p:cNvPicPr>
          <p:nvPr/>
        </p:nvPicPr>
        <p:blipFill>
          <a:blip r:embed="rId2"/>
          <a:stretch>
            <a:fillRect/>
          </a:stretch>
        </p:blipFill>
        <p:spPr>
          <a:xfrm>
            <a:off x="703813" y="1075541"/>
            <a:ext cx="10690652" cy="5235169"/>
          </a:xfrm>
          <a:prstGeom prst="rect">
            <a:avLst/>
          </a:prstGeom>
        </p:spPr>
      </p:pic>
      <p:sp>
        <p:nvSpPr>
          <p:cNvPr id="6" name="Title 2">
            <a:extLst>
              <a:ext uri="{FF2B5EF4-FFF2-40B4-BE49-F238E27FC236}">
                <a16:creationId xmlns:a16="http://schemas.microsoft.com/office/drawing/2014/main" id="{204AC2C1-C579-D56E-5AF6-794BE2337AC6}"/>
              </a:ext>
            </a:extLst>
          </p:cNvPr>
          <p:cNvSpPr txBox="1">
            <a:spLocks/>
          </p:cNvSpPr>
          <p:nvPr/>
        </p:nvSpPr>
        <p:spPr>
          <a:xfrm>
            <a:off x="-1" y="1047"/>
            <a:ext cx="9701562"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bg1"/>
                </a:solidFill>
                <a:latin typeface="Calibri" panose="020F0502020204030204" pitchFamily="34" charset="0"/>
                <a:cs typeface="Calibri" panose="020F0502020204030204" pitchFamily="34" charset="0"/>
              </a:rPr>
              <a:t>National adjustment</a:t>
            </a:r>
          </a:p>
        </p:txBody>
      </p:sp>
    </p:spTree>
    <p:extLst>
      <p:ext uri="{BB962C8B-B14F-4D97-AF65-F5344CB8AC3E}">
        <p14:creationId xmlns:p14="http://schemas.microsoft.com/office/powerpoint/2010/main" val="836564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91EAF-350A-6807-77C4-B3C722C2B408}"/>
              </a:ext>
            </a:extLst>
          </p:cNvPr>
          <p:cNvSpPr>
            <a:spLocks noGrp="1"/>
          </p:cNvSpPr>
          <p:nvPr>
            <p:ph type="title"/>
          </p:nvPr>
        </p:nvSpPr>
        <p:spPr/>
        <p:txBody>
          <a:bodyPr/>
          <a:lstStyle/>
          <a:p>
            <a:endParaRPr lang="en-DE"/>
          </a:p>
        </p:txBody>
      </p:sp>
      <p:sp>
        <p:nvSpPr>
          <p:cNvPr id="3" name="Content Placeholder 2">
            <a:extLst>
              <a:ext uri="{FF2B5EF4-FFF2-40B4-BE49-F238E27FC236}">
                <a16:creationId xmlns:a16="http://schemas.microsoft.com/office/drawing/2014/main" id="{9715F7C9-073A-5EE3-35A5-21522209025E}"/>
              </a:ext>
            </a:extLst>
          </p:cNvPr>
          <p:cNvSpPr>
            <a:spLocks noGrp="1"/>
          </p:cNvSpPr>
          <p:nvPr>
            <p:ph idx="1"/>
          </p:nvPr>
        </p:nvSpPr>
        <p:spPr/>
        <p:txBody>
          <a:bodyPr/>
          <a:lstStyle/>
          <a:p>
            <a:endParaRPr lang="en-DE"/>
          </a:p>
        </p:txBody>
      </p:sp>
      <p:pic>
        <p:nvPicPr>
          <p:cNvPr id="5" name="Picture 4">
            <a:extLst>
              <a:ext uri="{FF2B5EF4-FFF2-40B4-BE49-F238E27FC236}">
                <a16:creationId xmlns:a16="http://schemas.microsoft.com/office/drawing/2014/main" id="{797A246A-2350-59D3-99BD-43F173BA3F19}"/>
              </a:ext>
            </a:extLst>
          </p:cNvPr>
          <p:cNvPicPr>
            <a:picLocks noChangeAspect="1"/>
          </p:cNvPicPr>
          <p:nvPr/>
        </p:nvPicPr>
        <p:blipFill>
          <a:blip r:embed="rId2"/>
          <a:stretch>
            <a:fillRect/>
          </a:stretch>
        </p:blipFill>
        <p:spPr>
          <a:xfrm>
            <a:off x="952235" y="1027906"/>
            <a:ext cx="10287529" cy="5677192"/>
          </a:xfrm>
          <a:prstGeom prst="rect">
            <a:avLst/>
          </a:prstGeom>
        </p:spPr>
      </p:pic>
      <p:sp>
        <p:nvSpPr>
          <p:cNvPr id="8" name="Title 2">
            <a:extLst>
              <a:ext uri="{FF2B5EF4-FFF2-40B4-BE49-F238E27FC236}">
                <a16:creationId xmlns:a16="http://schemas.microsoft.com/office/drawing/2014/main" id="{15BF24B4-CAB9-C220-71F3-95C6989F0180}"/>
              </a:ext>
            </a:extLst>
          </p:cNvPr>
          <p:cNvSpPr txBox="1">
            <a:spLocks/>
          </p:cNvSpPr>
          <p:nvPr/>
        </p:nvSpPr>
        <p:spPr>
          <a:xfrm>
            <a:off x="-1" y="1047"/>
            <a:ext cx="9701562"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err="1">
                <a:solidFill>
                  <a:schemeClr val="bg1"/>
                </a:solidFill>
                <a:latin typeface="Calibri" panose="020F0502020204030204" pitchFamily="34" charset="0"/>
                <a:cs typeface="Calibri" panose="020F0502020204030204" pitchFamily="34" charset="0"/>
              </a:rPr>
              <a:t>DynAdjust</a:t>
            </a:r>
            <a:endParaRPr lang="en-GB" sz="36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8932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56165-6C48-18D9-8FD4-46E6F856CA0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DBDA88-2534-43E6-7681-7D3A5167C9A2}"/>
              </a:ext>
            </a:extLst>
          </p:cNvPr>
          <p:cNvSpPr>
            <a:spLocks noGrp="1"/>
          </p:cNvSpPr>
          <p:nvPr>
            <p:ph idx="1"/>
          </p:nvPr>
        </p:nvSpPr>
        <p:spPr>
          <a:xfrm>
            <a:off x="649014" y="1253331"/>
            <a:ext cx="10515600" cy="4351338"/>
          </a:xfrm>
        </p:spPr>
        <p:txBody>
          <a:bodyPr>
            <a:normAutofit fontScale="77500" lnSpcReduction="20000"/>
          </a:bodyPr>
          <a:lstStyle/>
          <a:p>
            <a:r>
              <a:rPr lang="en-US" sz="2200" dirty="0"/>
              <a:t>GNSS analysis</a:t>
            </a:r>
          </a:p>
          <a:p>
            <a:pPr lvl="1"/>
            <a:r>
              <a:rPr lang="en-US" sz="2200" dirty="0"/>
              <a:t>BERNESE – network GNSS analysis</a:t>
            </a:r>
          </a:p>
          <a:p>
            <a:pPr lvl="1"/>
            <a:r>
              <a:rPr lang="en-US" sz="2200" dirty="0"/>
              <a:t>AUSPOS – GPS site analysis </a:t>
            </a:r>
            <a:r>
              <a:rPr lang="en-US" sz="2200" dirty="0">
                <a:hlinkClick r:id="rId2"/>
              </a:rPr>
              <a:t>https://www.ga.gov.au/scientific-topics/positioning-navigation/geodesy/auspos</a:t>
            </a:r>
            <a:r>
              <a:rPr lang="en-US" sz="2200" dirty="0"/>
              <a:t> </a:t>
            </a:r>
          </a:p>
          <a:p>
            <a:pPr lvl="1"/>
            <a:r>
              <a:rPr lang="en-US" sz="2200" dirty="0"/>
              <a:t>OPUS – GNSS site analysis </a:t>
            </a:r>
            <a:r>
              <a:rPr lang="en-US" sz="2200" dirty="0">
                <a:hlinkClick r:id="rId3"/>
              </a:rPr>
              <a:t>https://geodesy.noaa.gov/OPUS/</a:t>
            </a:r>
            <a:r>
              <a:rPr lang="en-US" sz="2200" dirty="0"/>
              <a:t> </a:t>
            </a:r>
          </a:p>
          <a:p>
            <a:r>
              <a:rPr lang="en-US" sz="2200" dirty="0"/>
              <a:t>CATREF – combination software</a:t>
            </a:r>
          </a:p>
          <a:p>
            <a:r>
              <a:rPr lang="en-US" sz="2200" dirty="0"/>
              <a:t>Geodetic Adjustment</a:t>
            </a:r>
          </a:p>
          <a:p>
            <a:pPr lvl="1"/>
            <a:r>
              <a:rPr lang="en-US" sz="2200" dirty="0" err="1"/>
              <a:t>DynAdjust</a:t>
            </a:r>
            <a:r>
              <a:rPr lang="en-US" sz="2200" dirty="0"/>
              <a:t> (</a:t>
            </a:r>
            <a:r>
              <a:rPr lang="en-US" sz="2200" dirty="0">
                <a:hlinkClick r:id="rId4"/>
              </a:rPr>
              <a:t>https://github.com/icsm-au/DynAdjust</a:t>
            </a:r>
            <a:r>
              <a:rPr lang="en-US" sz="2200" dirty="0"/>
              <a:t>) </a:t>
            </a:r>
          </a:p>
          <a:p>
            <a:r>
              <a:rPr lang="en-US" sz="2200" dirty="0"/>
              <a:t>Least Squares training presentation </a:t>
            </a:r>
          </a:p>
          <a:p>
            <a:pPr lvl="1"/>
            <a:r>
              <a:rPr lang="en-GB" sz="2200" dirty="0"/>
              <a:t>Full presentation – </a:t>
            </a:r>
            <a:r>
              <a:rPr lang="fr-CH" sz="2200" dirty="0">
                <a:hlinkClick r:id="rId5"/>
              </a:rPr>
              <a:t>https://www.youtube.com/watch?v=T5YB_1Jpjp0</a:t>
            </a:r>
            <a:r>
              <a:rPr lang="en-US" sz="2200" dirty="0"/>
              <a:t> (1hr 42 mins)</a:t>
            </a:r>
          </a:p>
          <a:p>
            <a:pPr lvl="1"/>
            <a:r>
              <a:rPr lang="en-GB" sz="2200" dirty="0"/>
              <a:t>Chapter 1 – What is Least Squares and why are we using it in DCM? </a:t>
            </a:r>
            <a:r>
              <a:rPr lang="en-GB" sz="2200" dirty="0">
                <a:hlinkClick r:id="rId6"/>
              </a:rPr>
              <a:t>https://youtu.be/0YkjHsVgGMk</a:t>
            </a:r>
            <a:r>
              <a:rPr lang="en-GB" sz="2200" dirty="0"/>
              <a:t> (26 mins)</a:t>
            </a:r>
          </a:p>
          <a:p>
            <a:pPr lvl="1"/>
            <a:r>
              <a:rPr lang="en-GB" sz="2200" dirty="0"/>
              <a:t>Chapter 2 – Why do we iterate? </a:t>
            </a:r>
            <a:r>
              <a:rPr lang="en-GB" sz="2200" dirty="0">
                <a:hlinkClick r:id="rId7"/>
              </a:rPr>
              <a:t>https://youtu.be/_iFg3Ho_cRI</a:t>
            </a:r>
            <a:r>
              <a:rPr lang="en-GB" sz="2200" dirty="0"/>
              <a:t> (18 mins)</a:t>
            </a:r>
          </a:p>
          <a:p>
            <a:pPr lvl="1"/>
            <a:r>
              <a:rPr lang="en-GB" sz="2200" dirty="0"/>
              <a:t>Chapter 3 – Weighting Observations </a:t>
            </a:r>
            <a:r>
              <a:rPr lang="en-GB" sz="2200" dirty="0">
                <a:hlinkClick r:id="rId8"/>
              </a:rPr>
              <a:t>https://youtu.be/2yQCWblrQGs</a:t>
            </a:r>
            <a:r>
              <a:rPr lang="en-GB" sz="2200" dirty="0"/>
              <a:t> (10 mins)</a:t>
            </a:r>
          </a:p>
          <a:p>
            <a:pPr lvl="1"/>
            <a:r>
              <a:rPr lang="en-GB" sz="2200" dirty="0"/>
              <a:t>Chapter 4 – Constraints </a:t>
            </a:r>
            <a:r>
              <a:rPr lang="en-GB" sz="2200" dirty="0">
                <a:hlinkClick r:id="rId9"/>
              </a:rPr>
              <a:t>https://youtu.be/WcwKv-vWUtk</a:t>
            </a:r>
            <a:r>
              <a:rPr lang="en-GB" sz="2200" dirty="0"/>
              <a:t> (7 mins)</a:t>
            </a:r>
          </a:p>
          <a:p>
            <a:pPr lvl="1"/>
            <a:r>
              <a:rPr lang="en-GB" sz="2200" dirty="0" err="1"/>
              <a:t>DynAdjust</a:t>
            </a:r>
            <a:r>
              <a:rPr lang="en-GB" sz="2200" dirty="0"/>
              <a:t> Q&amp;A </a:t>
            </a:r>
            <a:r>
              <a:rPr lang="en-GB" sz="2200" dirty="0">
                <a:hlinkClick r:id="rId10"/>
              </a:rPr>
              <a:t>https://youtu.be/WZN38NrPBeY</a:t>
            </a:r>
            <a:r>
              <a:rPr lang="en-GB" sz="2200" dirty="0"/>
              <a:t> </a:t>
            </a:r>
            <a:endParaRPr lang="en-DE" sz="2200" dirty="0"/>
          </a:p>
        </p:txBody>
      </p:sp>
      <p:sp>
        <p:nvSpPr>
          <p:cNvPr id="8" name="Title 2">
            <a:extLst>
              <a:ext uri="{FF2B5EF4-FFF2-40B4-BE49-F238E27FC236}">
                <a16:creationId xmlns:a16="http://schemas.microsoft.com/office/drawing/2014/main" id="{8F225937-A54D-6C38-7DDB-CE4914A011FF}"/>
              </a:ext>
            </a:extLst>
          </p:cNvPr>
          <p:cNvSpPr txBox="1">
            <a:spLocks/>
          </p:cNvSpPr>
          <p:nvPr/>
        </p:nvSpPr>
        <p:spPr>
          <a:xfrm>
            <a:off x="-1" y="1047"/>
            <a:ext cx="9701562"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bg1"/>
                </a:solidFill>
                <a:latin typeface="Calibri" panose="020F0502020204030204" pitchFamily="34" charset="0"/>
                <a:cs typeface="Calibri" panose="020F0502020204030204" pitchFamily="34" charset="0"/>
              </a:rPr>
              <a:t>Resources</a:t>
            </a:r>
          </a:p>
        </p:txBody>
      </p:sp>
      <p:grpSp>
        <p:nvGrpSpPr>
          <p:cNvPr id="2" name="Group 1">
            <a:extLst>
              <a:ext uri="{FF2B5EF4-FFF2-40B4-BE49-F238E27FC236}">
                <a16:creationId xmlns:a16="http://schemas.microsoft.com/office/drawing/2014/main" id="{49A9618E-522A-44B1-E742-90ABD54B0EB7}"/>
              </a:ext>
            </a:extLst>
          </p:cNvPr>
          <p:cNvGrpSpPr/>
          <p:nvPr/>
        </p:nvGrpSpPr>
        <p:grpSpPr>
          <a:xfrm>
            <a:off x="10070436" y="5671144"/>
            <a:ext cx="2531327" cy="1220833"/>
            <a:chOff x="0" y="5637167"/>
            <a:chExt cx="2531327" cy="1220833"/>
          </a:xfrm>
        </p:grpSpPr>
        <p:sp>
          <p:nvSpPr>
            <p:cNvPr id="4" name="Rectangle 3">
              <a:extLst>
                <a:ext uri="{FF2B5EF4-FFF2-40B4-BE49-F238E27FC236}">
                  <a16:creationId xmlns:a16="http://schemas.microsoft.com/office/drawing/2014/main" id="{5DBAE2D5-A094-9B01-DDB7-B406EEB72928}"/>
                </a:ext>
              </a:extLst>
            </p:cNvPr>
            <p:cNvSpPr/>
            <p:nvPr/>
          </p:nvSpPr>
          <p:spPr>
            <a:xfrm>
              <a:off x="0" y="5637167"/>
              <a:ext cx="2531327" cy="1220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b="1"/>
            </a:p>
          </p:txBody>
        </p:sp>
        <p:sp>
          <p:nvSpPr>
            <p:cNvPr id="5" name="Text Box 2">
              <a:extLst>
                <a:ext uri="{FF2B5EF4-FFF2-40B4-BE49-F238E27FC236}">
                  <a16:creationId xmlns:a16="http://schemas.microsoft.com/office/drawing/2014/main" id="{9EEF3B26-51A3-CF59-480C-EA638A231B67}"/>
                </a:ext>
              </a:extLst>
            </p:cNvPr>
            <p:cNvSpPr txBox="1">
              <a:spLocks noChangeArrowheads="1"/>
            </p:cNvSpPr>
            <p:nvPr/>
          </p:nvSpPr>
          <p:spPr bwMode="auto">
            <a:xfrm>
              <a:off x="317604" y="5854065"/>
              <a:ext cx="1700767" cy="10039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r>
                <a:rPr lang="en-US" sz="2400" b="1">
                  <a:solidFill>
                    <a:srgbClr val="2792B8"/>
                  </a:solidFill>
                  <a:effectLst/>
                  <a:latin typeface="Roboto Condensed" panose="02000000000000000000" pitchFamily="2" charset="0"/>
                  <a:ea typeface="Georgia" panose="02040502050405020303" pitchFamily="18" charset="0"/>
                  <a:cs typeface="Open Sans Extrabold" panose="020B0606030504020204" pitchFamily="34" charset="0"/>
                </a:rPr>
                <a:t>STRONGER.</a:t>
              </a:r>
              <a:endParaRPr lang="en-DE" sz="1100" b="1">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a:p>
              <a:r>
                <a:rPr lang="en-US" sz="2400" b="1">
                  <a:solidFill>
                    <a:srgbClr val="2792B8"/>
                  </a:solidFill>
                  <a:effectLst/>
                  <a:latin typeface="Roboto Condensed" panose="02000000000000000000" pitchFamily="2" charset="0"/>
                  <a:ea typeface="Georgia" panose="02040502050405020303" pitchFamily="18" charset="0"/>
                  <a:cs typeface="Open Sans Extrabold" panose="020B0606030504020204" pitchFamily="34" charset="0"/>
                </a:rPr>
                <a:t>TOGETHER.</a:t>
              </a:r>
              <a:endParaRPr lang="en-DE" sz="1100" b="1">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p:txBody>
        </p:sp>
        <p:sp>
          <p:nvSpPr>
            <p:cNvPr id="6" name="Rectangle 5">
              <a:extLst>
                <a:ext uri="{FF2B5EF4-FFF2-40B4-BE49-F238E27FC236}">
                  <a16:creationId xmlns:a16="http://schemas.microsoft.com/office/drawing/2014/main" id="{65EE6F98-D2CE-5EC5-B314-A81DD3EEB348}"/>
                </a:ext>
              </a:extLst>
            </p:cNvPr>
            <p:cNvSpPr/>
            <p:nvPr/>
          </p:nvSpPr>
          <p:spPr>
            <a:xfrm>
              <a:off x="421744" y="6618605"/>
              <a:ext cx="1411434" cy="52705"/>
            </a:xfrm>
            <a:prstGeom prst="rect">
              <a:avLst/>
            </a:prstGeom>
            <a:solidFill>
              <a:srgbClr val="2792B8"/>
            </a:solidFill>
            <a:ln>
              <a:solidFill>
                <a:srgbClr val="2792B8"/>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DE" b="1"/>
            </a:p>
          </p:txBody>
        </p:sp>
      </p:grpSp>
      <p:pic>
        <p:nvPicPr>
          <p:cNvPr id="7" name="Picture 6" descr="A logo with a circular design&#10;&#10;Description automatically generated with medium confidence">
            <a:extLst>
              <a:ext uri="{FF2B5EF4-FFF2-40B4-BE49-F238E27FC236}">
                <a16:creationId xmlns:a16="http://schemas.microsoft.com/office/drawing/2014/main" id="{6732054A-A24B-5FE1-2A94-61831E1610F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Tree>
    <p:extLst>
      <p:ext uri="{BB962C8B-B14F-4D97-AF65-F5344CB8AC3E}">
        <p14:creationId xmlns:p14="http://schemas.microsoft.com/office/powerpoint/2010/main" val="1517117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1BE03B8-82EB-7EA2-1495-E6A524E50A9D}"/>
            </a:ext>
          </a:extLst>
        </p:cNvPr>
        <p:cNvGrpSpPr/>
        <p:nvPr/>
      </p:nvGrpSpPr>
      <p:grpSpPr>
        <a:xfrm>
          <a:off x="0" y="0"/>
          <a:ext cx="0" cy="0"/>
          <a:chOff x="0" y="0"/>
          <a:chExt cx="0" cy="0"/>
        </a:xfrm>
      </p:grpSpPr>
      <p:pic>
        <p:nvPicPr>
          <p:cNvPr id="17" name="Picture 16" descr="A logo with a circular design&#10;&#10;Description automatically generated with medium confidence">
            <a:extLst>
              <a:ext uri="{FF2B5EF4-FFF2-40B4-BE49-F238E27FC236}">
                <a16:creationId xmlns:a16="http://schemas.microsoft.com/office/drawing/2014/main" id="{FBB7782C-2D73-4625-49BB-5488C9214E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grpSp>
        <p:nvGrpSpPr>
          <p:cNvPr id="35" name="Group 34">
            <a:extLst>
              <a:ext uri="{FF2B5EF4-FFF2-40B4-BE49-F238E27FC236}">
                <a16:creationId xmlns:a16="http://schemas.microsoft.com/office/drawing/2014/main" id="{9490814A-8E51-C1C2-C8AD-38DB7757F343}"/>
              </a:ext>
            </a:extLst>
          </p:cNvPr>
          <p:cNvGrpSpPr/>
          <p:nvPr/>
        </p:nvGrpSpPr>
        <p:grpSpPr>
          <a:xfrm>
            <a:off x="10070436" y="5671144"/>
            <a:ext cx="2531327" cy="1220833"/>
            <a:chOff x="0" y="5637167"/>
            <a:chExt cx="2531327" cy="1220833"/>
          </a:xfrm>
        </p:grpSpPr>
        <p:sp>
          <p:nvSpPr>
            <p:cNvPr id="36" name="Rectangle 35">
              <a:extLst>
                <a:ext uri="{FF2B5EF4-FFF2-40B4-BE49-F238E27FC236}">
                  <a16:creationId xmlns:a16="http://schemas.microsoft.com/office/drawing/2014/main" id="{4044061F-C7A6-87AB-6B13-0D75C4E43673}"/>
                </a:ext>
              </a:extLst>
            </p:cNvPr>
            <p:cNvSpPr/>
            <p:nvPr/>
          </p:nvSpPr>
          <p:spPr>
            <a:xfrm>
              <a:off x="0" y="5637167"/>
              <a:ext cx="2531327" cy="1220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37" name="Text Box 2">
              <a:extLst>
                <a:ext uri="{FF2B5EF4-FFF2-40B4-BE49-F238E27FC236}">
                  <a16:creationId xmlns:a16="http://schemas.microsoft.com/office/drawing/2014/main" id="{6E3F6B97-601C-6964-0623-228E05D4897A}"/>
                </a:ext>
              </a:extLst>
            </p:cNvPr>
            <p:cNvSpPr txBox="1">
              <a:spLocks noChangeArrowheads="1"/>
            </p:cNvSpPr>
            <p:nvPr/>
          </p:nvSpPr>
          <p:spPr bwMode="auto">
            <a:xfrm>
              <a:off x="317604" y="5854065"/>
              <a:ext cx="1700767" cy="10039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r>
                <a:rPr lang="en-US" sz="2400" b="1" dirty="0">
                  <a:solidFill>
                    <a:srgbClr val="2792B8"/>
                  </a:solidFill>
                  <a:effectLst/>
                  <a:latin typeface="Roboto Condensed" panose="02000000000000000000" pitchFamily="2" charset="0"/>
                  <a:ea typeface="Georgia" panose="02040502050405020303" pitchFamily="18" charset="0"/>
                  <a:cs typeface="Open Sans Extrabold" panose="020B0606030504020204" pitchFamily="34" charset="0"/>
                </a:rPr>
                <a:t>STRONGER.</a:t>
              </a:r>
              <a:endParaRPr lang="en-DE" sz="1100" dirty="0">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a:p>
              <a:r>
                <a:rPr lang="en-US" sz="2400" b="1" dirty="0">
                  <a:solidFill>
                    <a:srgbClr val="2792B8"/>
                  </a:solidFill>
                  <a:effectLst/>
                  <a:latin typeface="Roboto Condensed" panose="02000000000000000000" pitchFamily="2" charset="0"/>
                  <a:ea typeface="Georgia" panose="02040502050405020303" pitchFamily="18" charset="0"/>
                  <a:cs typeface="Open Sans Extrabold" panose="020B0606030504020204" pitchFamily="34" charset="0"/>
                </a:rPr>
                <a:t>TOGETHER.</a:t>
              </a:r>
              <a:endParaRPr lang="en-DE" sz="1100" dirty="0">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p:txBody>
        </p:sp>
        <p:sp>
          <p:nvSpPr>
            <p:cNvPr id="38" name="Rectangle 37">
              <a:extLst>
                <a:ext uri="{FF2B5EF4-FFF2-40B4-BE49-F238E27FC236}">
                  <a16:creationId xmlns:a16="http://schemas.microsoft.com/office/drawing/2014/main" id="{881A10A3-8C68-CB5A-1C26-BF3FB9CE4E2D}"/>
                </a:ext>
              </a:extLst>
            </p:cNvPr>
            <p:cNvSpPr/>
            <p:nvPr/>
          </p:nvSpPr>
          <p:spPr>
            <a:xfrm>
              <a:off x="421744" y="6618605"/>
              <a:ext cx="1411434" cy="52705"/>
            </a:xfrm>
            <a:prstGeom prst="rect">
              <a:avLst/>
            </a:prstGeom>
            <a:solidFill>
              <a:srgbClr val="2792B8"/>
            </a:solidFill>
            <a:ln>
              <a:solidFill>
                <a:srgbClr val="2792B8"/>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DE"/>
            </a:p>
          </p:txBody>
        </p:sp>
      </p:grpSp>
      <p:sp>
        <p:nvSpPr>
          <p:cNvPr id="39" name="Title 2">
            <a:extLst>
              <a:ext uri="{FF2B5EF4-FFF2-40B4-BE49-F238E27FC236}">
                <a16:creationId xmlns:a16="http://schemas.microsoft.com/office/drawing/2014/main" id="{1DD83AE4-0FF9-87C4-5204-62018E38EA3B}"/>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bg1"/>
                </a:solidFill>
                <a:latin typeface="Calibri" panose="020F0502020204030204" pitchFamily="34" charset="0"/>
                <a:cs typeface="Calibri" panose="020F0502020204030204" pitchFamily="34" charset="0"/>
              </a:rPr>
              <a:t>Template</a:t>
            </a:r>
            <a:endParaRPr lang="en-GB" sz="44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7220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0B3FF8E-A35C-C61F-E720-A04E2DD51EED}"/>
            </a:ext>
          </a:extLst>
        </p:cNvPr>
        <p:cNvGrpSpPr/>
        <p:nvPr/>
      </p:nvGrpSpPr>
      <p:grpSpPr>
        <a:xfrm>
          <a:off x="0" y="0"/>
          <a:ext cx="0" cy="0"/>
          <a:chOff x="0" y="0"/>
          <a:chExt cx="0" cy="0"/>
        </a:xfrm>
      </p:grpSpPr>
      <p:sp>
        <p:nvSpPr>
          <p:cNvPr id="39" name="Title 2">
            <a:extLst>
              <a:ext uri="{FF2B5EF4-FFF2-40B4-BE49-F238E27FC236}">
                <a16:creationId xmlns:a16="http://schemas.microsoft.com/office/drawing/2014/main" id="{57DCC119-F60C-6A7E-3630-EF5F9808E120}"/>
              </a:ext>
            </a:extLst>
          </p:cNvPr>
          <p:cNvSpPr txBox="1">
            <a:spLocks/>
          </p:cNvSpPr>
          <p:nvPr/>
        </p:nvSpPr>
        <p:spPr>
          <a:xfrm>
            <a:off x="-1" y="1047"/>
            <a:ext cx="7902499"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b="1">
                <a:solidFill>
                  <a:schemeClr val="bg1"/>
                </a:solidFill>
                <a:latin typeface="Calibri" panose="020F0502020204030204" pitchFamily="34" charset="0"/>
                <a:cs typeface="Calibri" panose="020F0502020204030204" pitchFamily="34" charset="0"/>
              </a:rPr>
              <a:t>How to align NGD with ITRF</a:t>
            </a:r>
          </a:p>
        </p:txBody>
      </p:sp>
      <p:grpSp>
        <p:nvGrpSpPr>
          <p:cNvPr id="28" name="Group 27">
            <a:extLst>
              <a:ext uri="{FF2B5EF4-FFF2-40B4-BE49-F238E27FC236}">
                <a16:creationId xmlns:a16="http://schemas.microsoft.com/office/drawing/2014/main" id="{83562507-3218-E867-8703-DC281D61BC20}"/>
              </a:ext>
            </a:extLst>
          </p:cNvPr>
          <p:cNvGrpSpPr/>
          <p:nvPr/>
        </p:nvGrpSpPr>
        <p:grpSpPr>
          <a:xfrm>
            <a:off x="10070436" y="5671144"/>
            <a:ext cx="2531327" cy="1220833"/>
            <a:chOff x="0" y="5637167"/>
            <a:chExt cx="2531327" cy="1220833"/>
          </a:xfrm>
        </p:grpSpPr>
        <p:sp>
          <p:nvSpPr>
            <p:cNvPr id="33" name="Rectangle 32">
              <a:extLst>
                <a:ext uri="{FF2B5EF4-FFF2-40B4-BE49-F238E27FC236}">
                  <a16:creationId xmlns:a16="http://schemas.microsoft.com/office/drawing/2014/main" id="{9291648B-864E-205F-F997-201D8B82850C}"/>
                </a:ext>
              </a:extLst>
            </p:cNvPr>
            <p:cNvSpPr/>
            <p:nvPr/>
          </p:nvSpPr>
          <p:spPr>
            <a:xfrm>
              <a:off x="0" y="5637167"/>
              <a:ext cx="2531327" cy="1220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b="1"/>
            </a:p>
          </p:txBody>
        </p:sp>
        <p:sp>
          <p:nvSpPr>
            <p:cNvPr id="34" name="Text Box 2">
              <a:extLst>
                <a:ext uri="{FF2B5EF4-FFF2-40B4-BE49-F238E27FC236}">
                  <a16:creationId xmlns:a16="http://schemas.microsoft.com/office/drawing/2014/main" id="{15F9F845-16C1-1FAD-71A7-3F54230D5ECE}"/>
                </a:ext>
              </a:extLst>
            </p:cNvPr>
            <p:cNvSpPr txBox="1">
              <a:spLocks noChangeArrowheads="1"/>
            </p:cNvSpPr>
            <p:nvPr/>
          </p:nvSpPr>
          <p:spPr bwMode="auto">
            <a:xfrm>
              <a:off x="317604" y="5854065"/>
              <a:ext cx="1700767" cy="10039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r>
                <a:rPr lang="en-US" sz="2400" b="1">
                  <a:solidFill>
                    <a:srgbClr val="2792B8"/>
                  </a:solidFill>
                  <a:effectLst/>
                  <a:latin typeface="Roboto Condensed" panose="02000000000000000000" pitchFamily="2" charset="0"/>
                  <a:ea typeface="Georgia" panose="02040502050405020303" pitchFamily="18" charset="0"/>
                  <a:cs typeface="Open Sans Extrabold" panose="020B0606030504020204" pitchFamily="34" charset="0"/>
                </a:rPr>
                <a:t>STRONGER.</a:t>
              </a:r>
              <a:endParaRPr lang="en-DE" sz="1100" b="1">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a:p>
              <a:r>
                <a:rPr lang="en-US" sz="2400" b="1">
                  <a:solidFill>
                    <a:srgbClr val="2792B8"/>
                  </a:solidFill>
                  <a:effectLst/>
                  <a:latin typeface="Roboto Condensed" panose="02000000000000000000" pitchFamily="2" charset="0"/>
                  <a:ea typeface="Georgia" panose="02040502050405020303" pitchFamily="18" charset="0"/>
                  <a:cs typeface="Open Sans Extrabold" panose="020B0606030504020204" pitchFamily="34" charset="0"/>
                </a:rPr>
                <a:t>TOGETHER.</a:t>
              </a:r>
              <a:endParaRPr lang="en-DE" sz="1100" b="1">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p:txBody>
        </p:sp>
        <p:sp>
          <p:nvSpPr>
            <p:cNvPr id="35" name="Rectangle 34">
              <a:extLst>
                <a:ext uri="{FF2B5EF4-FFF2-40B4-BE49-F238E27FC236}">
                  <a16:creationId xmlns:a16="http://schemas.microsoft.com/office/drawing/2014/main" id="{A819B909-D5F5-F395-D099-9F8860C92C45}"/>
                </a:ext>
              </a:extLst>
            </p:cNvPr>
            <p:cNvSpPr/>
            <p:nvPr/>
          </p:nvSpPr>
          <p:spPr>
            <a:xfrm>
              <a:off x="421744" y="6618605"/>
              <a:ext cx="1411434" cy="52705"/>
            </a:xfrm>
            <a:prstGeom prst="rect">
              <a:avLst/>
            </a:prstGeom>
            <a:solidFill>
              <a:srgbClr val="2792B8"/>
            </a:solidFill>
            <a:ln>
              <a:solidFill>
                <a:srgbClr val="2792B8"/>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DE" b="1"/>
            </a:p>
          </p:txBody>
        </p:sp>
      </p:grpSp>
      <p:pic>
        <p:nvPicPr>
          <p:cNvPr id="13" name="Picture 12" descr="A logo with a circular design&#10;&#10;Description automatically generated with medium confidence">
            <a:extLst>
              <a:ext uri="{FF2B5EF4-FFF2-40B4-BE49-F238E27FC236}">
                <a16:creationId xmlns:a16="http://schemas.microsoft.com/office/drawing/2014/main" id="{910008CA-50B2-A379-05A1-F8212C5829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
        <p:nvSpPr>
          <p:cNvPr id="3" name="Trapezoid 83">
            <a:extLst>
              <a:ext uri="{FF2B5EF4-FFF2-40B4-BE49-F238E27FC236}">
                <a16:creationId xmlns:a16="http://schemas.microsoft.com/office/drawing/2014/main" id="{C236CC27-8BAD-A194-6127-749AFFE0ABA2}"/>
              </a:ext>
            </a:extLst>
          </p:cNvPr>
          <p:cNvSpPr/>
          <p:nvPr/>
        </p:nvSpPr>
        <p:spPr>
          <a:xfrm>
            <a:off x="4831684" y="1600875"/>
            <a:ext cx="6873016" cy="2991206"/>
          </a:xfrm>
          <a:prstGeom prst="trapezoid">
            <a:avLst>
              <a:gd name="adj" fmla="val 39191"/>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70" name="Ellipse 69">
            <a:extLst>
              <a:ext uri="{FF2B5EF4-FFF2-40B4-BE49-F238E27FC236}">
                <a16:creationId xmlns:a16="http://schemas.microsoft.com/office/drawing/2014/main" id="{440D67CD-4ECF-289D-F3EC-598DD4E5F863}"/>
              </a:ext>
            </a:extLst>
          </p:cNvPr>
          <p:cNvSpPr/>
          <p:nvPr/>
        </p:nvSpPr>
        <p:spPr>
          <a:xfrm>
            <a:off x="10782687" y="4035713"/>
            <a:ext cx="234618" cy="236682"/>
          </a:xfrm>
          <a:prstGeom prst="ellipse">
            <a:avLst/>
          </a:prstGeom>
          <a:solidFill>
            <a:srgbClr val="0F76E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68" name="Ellipse 67">
            <a:extLst>
              <a:ext uri="{FF2B5EF4-FFF2-40B4-BE49-F238E27FC236}">
                <a16:creationId xmlns:a16="http://schemas.microsoft.com/office/drawing/2014/main" id="{3FE925E6-0AD4-3D06-1AAC-29FB001CF70D}"/>
              </a:ext>
            </a:extLst>
          </p:cNvPr>
          <p:cNvSpPr/>
          <p:nvPr/>
        </p:nvSpPr>
        <p:spPr>
          <a:xfrm>
            <a:off x="5844812" y="3450779"/>
            <a:ext cx="234618" cy="236682"/>
          </a:xfrm>
          <a:prstGeom prst="ellipse">
            <a:avLst/>
          </a:prstGeom>
          <a:solidFill>
            <a:srgbClr val="0F76E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4" name="Ellipse 3">
            <a:extLst>
              <a:ext uri="{FF2B5EF4-FFF2-40B4-BE49-F238E27FC236}">
                <a16:creationId xmlns:a16="http://schemas.microsoft.com/office/drawing/2014/main" id="{2960C146-6933-8C7A-8AF5-F62B013B1F98}"/>
              </a:ext>
            </a:extLst>
          </p:cNvPr>
          <p:cNvSpPr/>
          <p:nvPr/>
        </p:nvSpPr>
        <p:spPr>
          <a:xfrm>
            <a:off x="8325671" y="2111353"/>
            <a:ext cx="234618" cy="236682"/>
          </a:xfrm>
          <a:prstGeom prst="ellipse">
            <a:avLst/>
          </a:prstGeom>
          <a:solidFill>
            <a:srgbClr val="0F76E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5" name="Multiplikationszeichen 50">
            <a:extLst>
              <a:ext uri="{FF2B5EF4-FFF2-40B4-BE49-F238E27FC236}">
                <a16:creationId xmlns:a16="http://schemas.microsoft.com/office/drawing/2014/main" id="{C72FB766-ABEE-A31B-7DE1-11C33D324759}"/>
              </a:ext>
            </a:extLst>
          </p:cNvPr>
          <p:cNvSpPr/>
          <p:nvPr/>
        </p:nvSpPr>
        <p:spPr>
          <a:xfrm>
            <a:off x="6992940" y="1813605"/>
            <a:ext cx="349577" cy="358815"/>
          </a:xfrm>
          <a:prstGeom prst="mathMultiply">
            <a:avLst>
              <a:gd name="adj1" fmla="val 57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6" name="Multiplikationszeichen 51">
            <a:extLst>
              <a:ext uri="{FF2B5EF4-FFF2-40B4-BE49-F238E27FC236}">
                <a16:creationId xmlns:a16="http://schemas.microsoft.com/office/drawing/2014/main" id="{73BD7509-109D-427D-4583-D14A4937E96B}"/>
              </a:ext>
            </a:extLst>
          </p:cNvPr>
          <p:cNvSpPr/>
          <p:nvPr/>
        </p:nvSpPr>
        <p:spPr>
          <a:xfrm>
            <a:off x="5792155" y="3389713"/>
            <a:ext cx="349577" cy="358815"/>
          </a:xfrm>
          <a:prstGeom prst="mathMultiply">
            <a:avLst>
              <a:gd name="adj1" fmla="val 57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9" name="Multiplikationszeichen 52">
            <a:extLst>
              <a:ext uri="{FF2B5EF4-FFF2-40B4-BE49-F238E27FC236}">
                <a16:creationId xmlns:a16="http://schemas.microsoft.com/office/drawing/2014/main" id="{EF5B7CBF-D0A8-EA8C-1C48-4B6349C4FB89}"/>
              </a:ext>
            </a:extLst>
          </p:cNvPr>
          <p:cNvSpPr/>
          <p:nvPr/>
        </p:nvSpPr>
        <p:spPr>
          <a:xfrm>
            <a:off x="10221562" y="2936787"/>
            <a:ext cx="349577" cy="358815"/>
          </a:xfrm>
          <a:prstGeom prst="mathMultiply">
            <a:avLst>
              <a:gd name="adj1" fmla="val 57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0" name="Multiplikationszeichen 53">
            <a:extLst>
              <a:ext uri="{FF2B5EF4-FFF2-40B4-BE49-F238E27FC236}">
                <a16:creationId xmlns:a16="http://schemas.microsoft.com/office/drawing/2014/main" id="{78A36334-42CE-C9AE-7234-EDB0684F8807}"/>
              </a:ext>
            </a:extLst>
          </p:cNvPr>
          <p:cNvSpPr/>
          <p:nvPr/>
        </p:nvSpPr>
        <p:spPr>
          <a:xfrm>
            <a:off x="7566984" y="2816698"/>
            <a:ext cx="349577" cy="358815"/>
          </a:xfrm>
          <a:prstGeom prst="mathMultiply">
            <a:avLst>
              <a:gd name="adj1" fmla="val 57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1" name="Multiplikationszeichen 59">
            <a:extLst>
              <a:ext uri="{FF2B5EF4-FFF2-40B4-BE49-F238E27FC236}">
                <a16:creationId xmlns:a16="http://schemas.microsoft.com/office/drawing/2014/main" id="{296C861B-6690-1CFE-538C-989938123761}"/>
              </a:ext>
            </a:extLst>
          </p:cNvPr>
          <p:cNvSpPr/>
          <p:nvPr/>
        </p:nvSpPr>
        <p:spPr>
          <a:xfrm>
            <a:off x="8268192" y="2050287"/>
            <a:ext cx="349577" cy="358815"/>
          </a:xfrm>
          <a:prstGeom prst="mathMultiply">
            <a:avLst>
              <a:gd name="adj1" fmla="val 57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2" name="Multiplikationszeichen 60">
            <a:extLst>
              <a:ext uri="{FF2B5EF4-FFF2-40B4-BE49-F238E27FC236}">
                <a16:creationId xmlns:a16="http://schemas.microsoft.com/office/drawing/2014/main" id="{400F487F-D396-D3F7-DD58-C806A5263382}"/>
              </a:ext>
            </a:extLst>
          </p:cNvPr>
          <p:cNvSpPr/>
          <p:nvPr/>
        </p:nvSpPr>
        <p:spPr>
          <a:xfrm>
            <a:off x="6878799" y="3917375"/>
            <a:ext cx="349577" cy="358815"/>
          </a:xfrm>
          <a:prstGeom prst="mathMultiply">
            <a:avLst>
              <a:gd name="adj1" fmla="val 57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4" name="Multiplikationszeichen 61">
            <a:extLst>
              <a:ext uri="{FF2B5EF4-FFF2-40B4-BE49-F238E27FC236}">
                <a16:creationId xmlns:a16="http://schemas.microsoft.com/office/drawing/2014/main" id="{8147572E-AB08-2838-A093-8FE473AF6471}"/>
              </a:ext>
            </a:extLst>
          </p:cNvPr>
          <p:cNvSpPr/>
          <p:nvPr/>
        </p:nvSpPr>
        <p:spPr>
          <a:xfrm>
            <a:off x="10725208" y="3977984"/>
            <a:ext cx="349577" cy="358815"/>
          </a:xfrm>
          <a:prstGeom prst="mathMultiply">
            <a:avLst>
              <a:gd name="adj1" fmla="val 57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5" name="Multiplikationszeichen 62">
            <a:extLst>
              <a:ext uri="{FF2B5EF4-FFF2-40B4-BE49-F238E27FC236}">
                <a16:creationId xmlns:a16="http://schemas.microsoft.com/office/drawing/2014/main" id="{0EA38E93-7BF0-2D07-B505-7EE206844708}"/>
              </a:ext>
            </a:extLst>
          </p:cNvPr>
          <p:cNvSpPr/>
          <p:nvPr/>
        </p:nvSpPr>
        <p:spPr>
          <a:xfrm>
            <a:off x="6182394" y="2466414"/>
            <a:ext cx="349577" cy="358815"/>
          </a:xfrm>
          <a:prstGeom prst="mathMultiply">
            <a:avLst>
              <a:gd name="adj1" fmla="val 57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6" name="Multiplikationszeichen 63">
            <a:extLst>
              <a:ext uri="{FF2B5EF4-FFF2-40B4-BE49-F238E27FC236}">
                <a16:creationId xmlns:a16="http://schemas.microsoft.com/office/drawing/2014/main" id="{D8E3AEEE-004A-66DF-52D7-E4F2CA0156E0}"/>
              </a:ext>
            </a:extLst>
          </p:cNvPr>
          <p:cNvSpPr/>
          <p:nvPr/>
        </p:nvSpPr>
        <p:spPr>
          <a:xfrm>
            <a:off x="8749399" y="3365935"/>
            <a:ext cx="349577" cy="358815"/>
          </a:xfrm>
          <a:prstGeom prst="mathMultiply">
            <a:avLst>
              <a:gd name="adj1" fmla="val 57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7" name="Multiplikationszeichen 64">
            <a:extLst>
              <a:ext uri="{FF2B5EF4-FFF2-40B4-BE49-F238E27FC236}">
                <a16:creationId xmlns:a16="http://schemas.microsoft.com/office/drawing/2014/main" id="{4C2D760B-601D-5E5C-895D-CCFBCBCB874A}"/>
              </a:ext>
            </a:extLst>
          </p:cNvPr>
          <p:cNvSpPr/>
          <p:nvPr/>
        </p:nvSpPr>
        <p:spPr>
          <a:xfrm>
            <a:off x="9497548" y="3987972"/>
            <a:ext cx="349577" cy="358815"/>
          </a:xfrm>
          <a:prstGeom prst="mathMultiply">
            <a:avLst>
              <a:gd name="adj1" fmla="val 57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8" name="Multiplikationszeichen 65">
            <a:extLst>
              <a:ext uri="{FF2B5EF4-FFF2-40B4-BE49-F238E27FC236}">
                <a16:creationId xmlns:a16="http://schemas.microsoft.com/office/drawing/2014/main" id="{74BAF8DD-E5EE-3FD3-ACC2-1A22BF9215C0}"/>
              </a:ext>
            </a:extLst>
          </p:cNvPr>
          <p:cNvSpPr/>
          <p:nvPr/>
        </p:nvSpPr>
        <p:spPr>
          <a:xfrm>
            <a:off x="9488993" y="1761493"/>
            <a:ext cx="349577" cy="358815"/>
          </a:xfrm>
          <a:prstGeom prst="mathMultiply">
            <a:avLst>
              <a:gd name="adj1" fmla="val 57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9" name="Multiplikationszeichen 66">
            <a:extLst>
              <a:ext uri="{FF2B5EF4-FFF2-40B4-BE49-F238E27FC236}">
                <a16:creationId xmlns:a16="http://schemas.microsoft.com/office/drawing/2014/main" id="{8221896F-E8EC-F052-BBF0-D2B9E5DC3D2E}"/>
              </a:ext>
            </a:extLst>
          </p:cNvPr>
          <p:cNvSpPr/>
          <p:nvPr/>
        </p:nvSpPr>
        <p:spPr>
          <a:xfrm>
            <a:off x="8924188" y="2663553"/>
            <a:ext cx="349577" cy="358815"/>
          </a:xfrm>
          <a:prstGeom prst="mathMultiply">
            <a:avLst>
              <a:gd name="adj1" fmla="val 57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0" name="Multiplikationszeichen 77">
            <a:extLst>
              <a:ext uri="{FF2B5EF4-FFF2-40B4-BE49-F238E27FC236}">
                <a16:creationId xmlns:a16="http://schemas.microsoft.com/office/drawing/2014/main" id="{624F502D-E335-AF51-FCB3-40DFC88D6876}"/>
              </a:ext>
            </a:extLst>
          </p:cNvPr>
          <p:cNvSpPr/>
          <p:nvPr/>
        </p:nvSpPr>
        <p:spPr>
          <a:xfrm>
            <a:off x="9536637" y="2391330"/>
            <a:ext cx="349577" cy="358815"/>
          </a:xfrm>
          <a:prstGeom prst="mathMultiply">
            <a:avLst>
              <a:gd name="adj1" fmla="val 57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1" name="Multiplikationszeichen 38">
            <a:extLst>
              <a:ext uri="{FF2B5EF4-FFF2-40B4-BE49-F238E27FC236}">
                <a16:creationId xmlns:a16="http://schemas.microsoft.com/office/drawing/2014/main" id="{90B9CAF9-F364-8FB7-07B9-50C06351973D}"/>
              </a:ext>
            </a:extLst>
          </p:cNvPr>
          <p:cNvSpPr/>
          <p:nvPr/>
        </p:nvSpPr>
        <p:spPr>
          <a:xfrm>
            <a:off x="6182394" y="2466414"/>
            <a:ext cx="349577" cy="358815"/>
          </a:xfrm>
          <a:prstGeom prst="mathMultiply">
            <a:avLst>
              <a:gd name="adj1" fmla="val 57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47" name="Multiplikationszeichen 46">
            <a:extLst>
              <a:ext uri="{FF2B5EF4-FFF2-40B4-BE49-F238E27FC236}">
                <a16:creationId xmlns:a16="http://schemas.microsoft.com/office/drawing/2014/main" id="{F18066B1-CA79-5484-4ECD-4518FF10B4B3}"/>
              </a:ext>
            </a:extLst>
          </p:cNvPr>
          <p:cNvSpPr/>
          <p:nvPr/>
        </p:nvSpPr>
        <p:spPr>
          <a:xfrm>
            <a:off x="671456" y="2148760"/>
            <a:ext cx="349577" cy="358815"/>
          </a:xfrm>
          <a:prstGeom prst="mathMultiply">
            <a:avLst>
              <a:gd name="adj1" fmla="val 57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48" name="Textfeld 47">
            <a:extLst>
              <a:ext uri="{FF2B5EF4-FFF2-40B4-BE49-F238E27FC236}">
                <a16:creationId xmlns:a16="http://schemas.microsoft.com/office/drawing/2014/main" id="{D561904B-5F9A-4EB5-D2F3-9B5BCE4B39FB}"/>
              </a:ext>
            </a:extLst>
          </p:cNvPr>
          <p:cNvSpPr txBox="1"/>
          <p:nvPr/>
        </p:nvSpPr>
        <p:spPr>
          <a:xfrm>
            <a:off x="1087926" y="2148760"/>
            <a:ext cx="3619385" cy="1200329"/>
          </a:xfrm>
          <a:prstGeom prst="rect">
            <a:avLst/>
          </a:prstGeom>
          <a:noFill/>
        </p:spPr>
        <p:txBody>
          <a:bodyPr wrap="square" rtlCol="0">
            <a:spAutoFit/>
          </a:bodyPr>
          <a:lstStyle/>
          <a:p>
            <a:pPr marL="285750" marR="0" lvl="0" indent="-285750" defTabSz="914400" rtl="0" eaLnBrk="1" fontAlgn="auto" latinLnBrk="0" hangingPunct="1">
              <a:lnSpc>
                <a:spcPct val="100000"/>
              </a:lnSpc>
              <a:spcBef>
                <a:spcPts val="0"/>
              </a:spcBef>
              <a:spcAft>
                <a:spcPts val="0"/>
              </a:spcAft>
              <a:buClrTx/>
              <a:buSzTx/>
              <a:buFontTx/>
              <a:buChar char="-"/>
              <a:tabLst/>
              <a:defRPr/>
            </a:pPr>
            <a:r>
              <a:rPr kumimoji="0" lang="en-GB" sz="1800" b="0" i="0" u="none" strike="noStrike" kern="1200" cap="none" spc="0" normalizeH="0" baseline="0" noProof="0" dirty="0">
                <a:ln>
                  <a:noFill/>
                </a:ln>
                <a:solidFill>
                  <a:prstClr val="black"/>
                </a:solidFill>
                <a:effectLst/>
                <a:uLnTx/>
                <a:uFillTx/>
                <a:ea typeface="+mn-ea"/>
                <a:cs typeface="+mn-cs"/>
              </a:rPr>
              <a:t>GNSS CORS </a:t>
            </a:r>
          </a:p>
          <a:p>
            <a:pPr marL="285750" marR="0" lvl="0" indent="-285750" defTabSz="914400" rtl="0" eaLnBrk="1" fontAlgn="auto" latinLnBrk="0" hangingPunct="1">
              <a:lnSpc>
                <a:spcPct val="100000"/>
              </a:lnSpc>
              <a:spcBef>
                <a:spcPts val="0"/>
              </a:spcBef>
              <a:spcAft>
                <a:spcPts val="0"/>
              </a:spcAft>
              <a:buClrTx/>
              <a:buSzTx/>
              <a:buFontTx/>
              <a:buChar char="-"/>
              <a:tabLst/>
              <a:defRPr/>
            </a:pPr>
            <a:endParaRPr kumimoji="0" lang="en-GB" sz="1800" b="0" i="0" u="none" strike="noStrike" kern="1200" cap="none" spc="0" normalizeH="0" baseline="0" noProof="0" dirty="0">
              <a:ln>
                <a:noFill/>
              </a:ln>
              <a:solidFill>
                <a:prstClr val="black"/>
              </a:solidFill>
              <a:effectLst/>
              <a:uLnTx/>
              <a:uFillTx/>
              <a:ea typeface="+mn-ea"/>
              <a:cs typeface="+mn-cs"/>
            </a:endParaRPr>
          </a:p>
          <a:p>
            <a:pPr marL="285750" marR="0" lvl="0" indent="-285750" defTabSz="914400" rtl="0" eaLnBrk="1" fontAlgn="auto" latinLnBrk="0" hangingPunct="1">
              <a:lnSpc>
                <a:spcPct val="100000"/>
              </a:lnSpc>
              <a:spcBef>
                <a:spcPts val="0"/>
              </a:spcBef>
              <a:spcAft>
                <a:spcPts val="0"/>
              </a:spcAft>
              <a:buClrTx/>
              <a:buSzTx/>
              <a:buFontTx/>
              <a:buChar char="-"/>
              <a:tabLst/>
              <a:defRPr/>
            </a:pPr>
            <a:r>
              <a:rPr kumimoji="0" lang="en-GB" sz="1800" b="0" i="0" u="none" strike="noStrike" kern="1200" cap="none" spc="0" normalizeH="0" baseline="0" noProof="0" dirty="0">
                <a:ln>
                  <a:noFill/>
                </a:ln>
                <a:solidFill>
                  <a:prstClr val="black"/>
                </a:solidFill>
                <a:effectLst/>
                <a:uLnTx/>
                <a:uFillTx/>
                <a:ea typeface="+mn-ea"/>
                <a:cs typeface="+mn-cs"/>
              </a:rPr>
              <a:t>GNSS CORS included in regional reference frame</a:t>
            </a:r>
          </a:p>
        </p:txBody>
      </p:sp>
      <p:sp>
        <p:nvSpPr>
          <p:cNvPr id="49" name="Ellipse 48">
            <a:extLst>
              <a:ext uri="{FF2B5EF4-FFF2-40B4-BE49-F238E27FC236}">
                <a16:creationId xmlns:a16="http://schemas.microsoft.com/office/drawing/2014/main" id="{8FC1F6AB-0CD3-8CDB-5521-C0779991E574}"/>
              </a:ext>
            </a:extLst>
          </p:cNvPr>
          <p:cNvSpPr/>
          <p:nvPr/>
        </p:nvSpPr>
        <p:spPr>
          <a:xfrm>
            <a:off x="728935" y="2782076"/>
            <a:ext cx="234618" cy="236682"/>
          </a:xfrm>
          <a:prstGeom prst="ellipse">
            <a:avLst/>
          </a:prstGeom>
          <a:solidFill>
            <a:srgbClr val="0F76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Tree>
    <p:extLst>
      <p:ext uri="{BB962C8B-B14F-4D97-AF65-F5344CB8AC3E}">
        <p14:creationId xmlns:p14="http://schemas.microsoft.com/office/powerpoint/2010/main" val="3792647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FB47E58-FECF-EE6C-1336-92472B0F1D69}"/>
            </a:ext>
          </a:extLst>
        </p:cNvPr>
        <p:cNvGrpSpPr/>
        <p:nvPr/>
      </p:nvGrpSpPr>
      <p:grpSpPr>
        <a:xfrm>
          <a:off x="0" y="0"/>
          <a:ext cx="0" cy="0"/>
          <a:chOff x="0" y="0"/>
          <a:chExt cx="0" cy="0"/>
        </a:xfrm>
      </p:grpSpPr>
      <p:pic>
        <p:nvPicPr>
          <p:cNvPr id="17" name="Picture 16" descr="A logo with a circular design&#10;&#10;Description automatically generated with medium confidence">
            <a:extLst>
              <a:ext uri="{FF2B5EF4-FFF2-40B4-BE49-F238E27FC236}">
                <a16:creationId xmlns:a16="http://schemas.microsoft.com/office/drawing/2014/main" id="{85BFD731-2ACE-A3E9-5D8F-5B5B65DEF0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grpSp>
        <p:nvGrpSpPr>
          <p:cNvPr id="35" name="Group 34">
            <a:extLst>
              <a:ext uri="{FF2B5EF4-FFF2-40B4-BE49-F238E27FC236}">
                <a16:creationId xmlns:a16="http://schemas.microsoft.com/office/drawing/2014/main" id="{9D961F10-B1C8-A763-F6A6-044916E072DF}"/>
              </a:ext>
            </a:extLst>
          </p:cNvPr>
          <p:cNvGrpSpPr/>
          <p:nvPr/>
        </p:nvGrpSpPr>
        <p:grpSpPr>
          <a:xfrm>
            <a:off x="10070436" y="5671144"/>
            <a:ext cx="2531327" cy="1220833"/>
            <a:chOff x="0" y="5637167"/>
            <a:chExt cx="2531327" cy="1220833"/>
          </a:xfrm>
        </p:grpSpPr>
        <p:sp>
          <p:nvSpPr>
            <p:cNvPr id="36" name="Rectangle 35">
              <a:extLst>
                <a:ext uri="{FF2B5EF4-FFF2-40B4-BE49-F238E27FC236}">
                  <a16:creationId xmlns:a16="http://schemas.microsoft.com/office/drawing/2014/main" id="{12CAE73E-6EC8-FC35-9147-1A1F7DBD194C}"/>
                </a:ext>
              </a:extLst>
            </p:cNvPr>
            <p:cNvSpPr/>
            <p:nvPr/>
          </p:nvSpPr>
          <p:spPr>
            <a:xfrm>
              <a:off x="0" y="5637167"/>
              <a:ext cx="2531327" cy="1220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7" name="Text Box 2">
              <a:extLst>
                <a:ext uri="{FF2B5EF4-FFF2-40B4-BE49-F238E27FC236}">
                  <a16:creationId xmlns:a16="http://schemas.microsoft.com/office/drawing/2014/main" id="{27BE38F7-267D-7DA3-C0B5-CC67D7B060D6}"/>
                </a:ext>
              </a:extLst>
            </p:cNvPr>
            <p:cNvSpPr txBox="1">
              <a:spLocks noChangeArrowheads="1"/>
            </p:cNvSpPr>
            <p:nvPr/>
          </p:nvSpPr>
          <p:spPr bwMode="auto">
            <a:xfrm>
              <a:off x="317604" y="5854065"/>
              <a:ext cx="1700767" cy="10039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r>
                <a:rPr lang="en-US" sz="2400" b="1">
                  <a:solidFill>
                    <a:srgbClr val="2792B8"/>
                  </a:solidFill>
                  <a:effectLst/>
                  <a:latin typeface="Roboto Condensed" panose="02000000000000000000" pitchFamily="2" charset="0"/>
                  <a:ea typeface="Georgia" panose="02040502050405020303" pitchFamily="18" charset="0"/>
                  <a:cs typeface="Open Sans Extrabold" panose="020B0606030504020204" pitchFamily="34" charset="0"/>
                </a:rPr>
                <a:t>STRONGER.</a:t>
              </a:r>
              <a:endParaRPr lang="en-DE" sz="1100">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a:p>
              <a:r>
                <a:rPr lang="en-US" sz="2400" b="1">
                  <a:solidFill>
                    <a:srgbClr val="2792B8"/>
                  </a:solidFill>
                  <a:effectLst/>
                  <a:latin typeface="Roboto Condensed" panose="02000000000000000000" pitchFamily="2" charset="0"/>
                  <a:ea typeface="Georgia" panose="02040502050405020303" pitchFamily="18" charset="0"/>
                  <a:cs typeface="Open Sans Extrabold" panose="020B0606030504020204" pitchFamily="34" charset="0"/>
                </a:rPr>
                <a:t>TOGETHER.</a:t>
              </a:r>
              <a:endParaRPr lang="en-DE" sz="1100">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p:txBody>
        </p:sp>
        <p:sp>
          <p:nvSpPr>
            <p:cNvPr id="38" name="Rectangle 37">
              <a:extLst>
                <a:ext uri="{FF2B5EF4-FFF2-40B4-BE49-F238E27FC236}">
                  <a16:creationId xmlns:a16="http://schemas.microsoft.com/office/drawing/2014/main" id="{AE6471ED-EB15-B6D5-B0C3-66E0615E0566}"/>
                </a:ext>
              </a:extLst>
            </p:cNvPr>
            <p:cNvSpPr/>
            <p:nvPr/>
          </p:nvSpPr>
          <p:spPr>
            <a:xfrm>
              <a:off x="421744" y="6618605"/>
              <a:ext cx="1411434" cy="52705"/>
            </a:xfrm>
            <a:prstGeom prst="rect">
              <a:avLst/>
            </a:prstGeom>
            <a:solidFill>
              <a:srgbClr val="2792B8"/>
            </a:solidFill>
            <a:ln>
              <a:solidFill>
                <a:srgbClr val="2792B8"/>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DE"/>
            </a:p>
          </p:txBody>
        </p:sp>
      </p:grpSp>
      <p:sp>
        <p:nvSpPr>
          <p:cNvPr id="39" name="Title 2">
            <a:extLst>
              <a:ext uri="{FF2B5EF4-FFF2-40B4-BE49-F238E27FC236}">
                <a16:creationId xmlns:a16="http://schemas.microsoft.com/office/drawing/2014/main" id="{3DAE09AF-CBE9-7975-BEAE-DEAC87DF5B8A}"/>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bg1"/>
                </a:solidFill>
                <a:latin typeface="Calibri" panose="020F0502020204030204" pitchFamily="34" charset="0"/>
                <a:cs typeface="Calibri" panose="020F0502020204030204" pitchFamily="34" charset="0"/>
              </a:rPr>
              <a:t>What is a geodetic adjustment?</a:t>
            </a:r>
            <a:endParaRPr lang="en-GB" sz="4400" b="1" dirty="0">
              <a:solidFill>
                <a:schemeClr val="bg1"/>
              </a:solidFill>
              <a:latin typeface="Calibri" panose="020F0502020204030204" pitchFamily="34" charset="0"/>
              <a:cs typeface="Calibri" panose="020F0502020204030204" pitchFamily="34" charset="0"/>
            </a:endParaRPr>
          </a:p>
        </p:txBody>
      </p:sp>
      <p:sp>
        <p:nvSpPr>
          <p:cNvPr id="16" name="Google Shape;614;g31f295863d8_0_60">
            <a:extLst>
              <a:ext uri="{FF2B5EF4-FFF2-40B4-BE49-F238E27FC236}">
                <a16:creationId xmlns:a16="http://schemas.microsoft.com/office/drawing/2014/main" id="{DB3C656C-7EAE-AA02-9634-F8C71A29516A}"/>
              </a:ext>
            </a:extLst>
          </p:cNvPr>
          <p:cNvSpPr txBox="1">
            <a:spLocks/>
          </p:cNvSpPr>
          <p:nvPr/>
        </p:nvSpPr>
        <p:spPr>
          <a:xfrm>
            <a:off x="399366" y="932744"/>
            <a:ext cx="5157900" cy="823800"/>
          </a:xfrm>
          <a:prstGeom prst="rect">
            <a:avLst/>
          </a:prstGeom>
        </p:spPr>
        <p:txBody>
          <a:bodyPr spcFirstLastPara="1" vert="horz" wrap="square" lIns="91425" tIns="45700" rIns="91425" bIns="45700" rtlCol="0" anchor="b"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t>What are they?</a:t>
            </a:r>
          </a:p>
        </p:txBody>
      </p:sp>
      <p:sp>
        <p:nvSpPr>
          <p:cNvPr id="18" name="Google Shape;615;g31f295863d8_0_60">
            <a:extLst>
              <a:ext uri="{FF2B5EF4-FFF2-40B4-BE49-F238E27FC236}">
                <a16:creationId xmlns:a16="http://schemas.microsoft.com/office/drawing/2014/main" id="{3CE62D51-93E9-068A-C272-3F2E43EFBA6D}"/>
              </a:ext>
            </a:extLst>
          </p:cNvPr>
          <p:cNvSpPr txBox="1">
            <a:spLocks/>
          </p:cNvSpPr>
          <p:nvPr/>
        </p:nvSpPr>
        <p:spPr>
          <a:xfrm>
            <a:off x="399366" y="1756656"/>
            <a:ext cx="10233680" cy="1966258"/>
          </a:xfrm>
          <a:prstGeom prst="rect">
            <a:avLst/>
          </a:prstGeom>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a:t>A </a:t>
            </a:r>
            <a:r>
              <a:rPr lang="en-GB" sz="1600" b="1" dirty="0"/>
              <a:t>geodetic adjustment</a:t>
            </a:r>
            <a:r>
              <a:rPr lang="en-GB" sz="1600" dirty="0"/>
              <a:t> is a mathematical process used in to ensure that a </a:t>
            </a:r>
            <a:r>
              <a:rPr lang="en-GB" sz="1600" b="1" dirty="0"/>
              <a:t>network</a:t>
            </a:r>
            <a:r>
              <a:rPr lang="en-GB" sz="1600" dirty="0"/>
              <a:t> of measurements is as </a:t>
            </a:r>
            <a:r>
              <a:rPr lang="en-GB" sz="1600" b="1" dirty="0"/>
              <a:t>accurate</a:t>
            </a:r>
            <a:r>
              <a:rPr lang="en-GB" sz="1600" dirty="0"/>
              <a:t> as possible. </a:t>
            </a:r>
          </a:p>
          <a:p>
            <a:r>
              <a:rPr lang="en-GB" sz="1600" dirty="0"/>
              <a:t>It involves correcting and optimizing observations, such as angles, distances, and coordinates, to minimize errors and provide the best possible fit for a geodetic model or reference framework.</a:t>
            </a:r>
            <a:endParaRPr lang="en-GB" sz="2400" dirty="0"/>
          </a:p>
        </p:txBody>
      </p:sp>
      <p:sp>
        <p:nvSpPr>
          <p:cNvPr id="23" name="Google Shape;614;g31f295863d8_0_60">
            <a:extLst>
              <a:ext uri="{FF2B5EF4-FFF2-40B4-BE49-F238E27FC236}">
                <a16:creationId xmlns:a16="http://schemas.microsoft.com/office/drawing/2014/main" id="{8C532119-8A03-3FCE-FE83-66F60DB3C317}"/>
              </a:ext>
            </a:extLst>
          </p:cNvPr>
          <p:cNvSpPr txBox="1">
            <a:spLocks/>
          </p:cNvSpPr>
          <p:nvPr/>
        </p:nvSpPr>
        <p:spPr>
          <a:xfrm>
            <a:off x="399366" y="2874827"/>
            <a:ext cx="5157900" cy="823800"/>
          </a:xfrm>
          <a:prstGeom prst="rect">
            <a:avLst/>
          </a:prstGeom>
        </p:spPr>
        <p:txBody>
          <a:bodyPr spcFirstLastPara="1" vert="horz" wrap="square" lIns="91425" tIns="45700" rIns="91425" bIns="45700" rtlCol="0" anchor="b"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t>Types of Geodetic Adjustments</a:t>
            </a:r>
          </a:p>
        </p:txBody>
      </p:sp>
      <p:sp>
        <p:nvSpPr>
          <p:cNvPr id="24" name="Google Shape;615;g31f295863d8_0_60">
            <a:extLst>
              <a:ext uri="{FF2B5EF4-FFF2-40B4-BE49-F238E27FC236}">
                <a16:creationId xmlns:a16="http://schemas.microsoft.com/office/drawing/2014/main" id="{0EF2C1F7-438C-7767-08B9-588784128A77}"/>
              </a:ext>
            </a:extLst>
          </p:cNvPr>
          <p:cNvSpPr txBox="1">
            <a:spLocks/>
          </p:cNvSpPr>
          <p:nvPr/>
        </p:nvSpPr>
        <p:spPr>
          <a:xfrm>
            <a:off x="399366" y="3968254"/>
            <a:ext cx="5040895" cy="1966258"/>
          </a:xfrm>
          <a:prstGeom prst="rect">
            <a:avLst/>
          </a:prstGeom>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2400" dirty="0"/>
          </a:p>
        </p:txBody>
      </p:sp>
      <p:sp>
        <p:nvSpPr>
          <p:cNvPr id="28" name="TextBox 27">
            <a:extLst>
              <a:ext uri="{FF2B5EF4-FFF2-40B4-BE49-F238E27FC236}">
                <a16:creationId xmlns:a16="http://schemas.microsoft.com/office/drawing/2014/main" id="{8FF4AD0A-A9E7-DD22-A22A-3801F2843B91}"/>
              </a:ext>
            </a:extLst>
          </p:cNvPr>
          <p:cNvSpPr txBox="1"/>
          <p:nvPr/>
        </p:nvSpPr>
        <p:spPr>
          <a:xfrm>
            <a:off x="399365" y="3825939"/>
            <a:ext cx="10359515" cy="1323439"/>
          </a:xfrm>
          <a:prstGeom prst="rect">
            <a:avLst/>
          </a:prstGeom>
          <a:noFill/>
        </p:spPr>
        <p:txBody>
          <a:bodyPr wrap="square">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DE" altLang="en-DE" sz="1600" b="1" i="0" u="none" strike="noStrike" cap="none" normalizeH="0" baseline="0" dirty="0">
                <a:ln>
                  <a:noFill/>
                </a:ln>
                <a:solidFill>
                  <a:schemeClr val="tx1"/>
                </a:solidFill>
                <a:effectLst/>
              </a:rPr>
              <a:t>Local Adjustment</a:t>
            </a:r>
            <a:r>
              <a:rPr kumimoji="0" lang="en-DE" altLang="en-DE" sz="1600" b="0" i="0" u="none" strike="noStrike" cap="none" normalizeH="0" baseline="0" dirty="0">
                <a:ln>
                  <a:noFill/>
                </a:ln>
                <a:solidFill>
                  <a:schemeClr val="tx1"/>
                </a:solidFill>
                <a:effectLst/>
              </a:rPr>
              <a:t>: Applied to small-scale networks, like a local land survey.</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DE" altLang="en-DE" sz="1600" b="1" i="0" u="none" strike="noStrike" cap="none" normalizeH="0" baseline="0" dirty="0">
                <a:ln>
                  <a:noFill/>
                </a:ln>
                <a:solidFill>
                  <a:schemeClr val="tx1"/>
                </a:solidFill>
                <a:effectLst/>
              </a:rPr>
              <a:t>Regional/National Adjustment</a:t>
            </a:r>
            <a:r>
              <a:rPr kumimoji="0" lang="en-DE" altLang="en-DE" sz="1600" b="0" i="0" u="none" strike="noStrike" cap="none" normalizeH="0" baseline="0" dirty="0">
                <a:ln>
                  <a:noFill/>
                </a:ln>
                <a:solidFill>
                  <a:schemeClr val="tx1"/>
                </a:solidFill>
                <a:effectLst/>
              </a:rPr>
              <a:t>: Adjusts measurements across larger areas, such as a country, to align with a specific geodetic datum.</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DE" altLang="en-DE" sz="1600" b="1" i="0" u="none" strike="noStrike" cap="none" normalizeH="0" baseline="0" dirty="0">
                <a:ln>
                  <a:noFill/>
                </a:ln>
                <a:solidFill>
                  <a:schemeClr val="tx1"/>
                </a:solidFill>
                <a:effectLst/>
              </a:rPr>
              <a:t>Global Adjustment</a:t>
            </a:r>
            <a:r>
              <a:rPr kumimoji="0" lang="en-DE" altLang="en-DE" sz="1600" b="0" i="0" u="none" strike="noStrike" cap="none" normalizeH="0" baseline="0" dirty="0">
                <a:ln>
                  <a:noFill/>
                </a:ln>
                <a:solidFill>
                  <a:schemeClr val="tx1"/>
                </a:solidFill>
                <a:effectLst/>
              </a:rPr>
              <a:t>: For datasets like those from satellite observations, ensuring consistency across a global reference frame. </a:t>
            </a:r>
          </a:p>
        </p:txBody>
      </p:sp>
    </p:spTree>
    <p:extLst>
      <p:ext uri="{BB962C8B-B14F-4D97-AF65-F5344CB8AC3E}">
        <p14:creationId xmlns:p14="http://schemas.microsoft.com/office/powerpoint/2010/main" val="2618391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02CDF09-0309-0584-C813-9407F0CCA36D}"/>
            </a:ext>
          </a:extLst>
        </p:cNvPr>
        <p:cNvGrpSpPr/>
        <p:nvPr/>
      </p:nvGrpSpPr>
      <p:grpSpPr>
        <a:xfrm>
          <a:off x="0" y="0"/>
          <a:ext cx="0" cy="0"/>
          <a:chOff x="0" y="0"/>
          <a:chExt cx="0" cy="0"/>
        </a:xfrm>
      </p:grpSpPr>
      <p:pic>
        <p:nvPicPr>
          <p:cNvPr id="17" name="Picture 16" descr="A logo with a circular design&#10;&#10;Description automatically generated with medium confidence">
            <a:extLst>
              <a:ext uri="{FF2B5EF4-FFF2-40B4-BE49-F238E27FC236}">
                <a16:creationId xmlns:a16="http://schemas.microsoft.com/office/drawing/2014/main" id="{AC927486-F560-0EA1-0255-4720343854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grpSp>
        <p:nvGrpSpPr>
          <p:cNvPr id="35" name="Group 34">
            <a:extLst>
              <a:ext uri="{FF2B5EF4-FFF2-40B4-BE49-F238E27FC236}">
                <a16:creationId xmlns:a16="http://schemas.microsoft.com/office/drawing/2014/main" id="{14271A6A-548A-5753-1B04-BC818FD88F38}"/>
              </a:ext>
            </a:extLst>
          </p:cNvPr>
          <p:cNvGrpSpPr/>
          <p:nvPr/>
        </p:nvGrpSpPr>
        <p:grpSpPr>
          <a:xfrm>
            <a:off x="10070436" y="5671144"/>
            <a:ext cx="2531327" cy="1220833"/>
            <a:chOff x="0" y="5637167"/>
            <a:chExt cx="2531327" cy="1220833"/>
          </a:xfrm>
        </p:grpSpPr>
        <p:sp>
          <p:nvSpPr>
            <p:cNvPr id="36" name="Rectangle 35">
              <a:extLst>
                <a:ext uri="{FF2B5EF4-FFF2-40B4-BE49-F238E27FC236}">
                  <a16:creationId xmlns:a16="http://schemas.microsoft.com/office/drawing/2014/main" id="{E602AE37-D8D3-5739-804C-44FD9DE564C4}"/>
                </a:ext>
              </a:extLst>
            </p:cNvPr>
            <p:cNvSpPr/>
            <p:nvPr/>
          </p:nvSpPr>
          <p:spPr>
            <a:xfrm>
              <a:off x="0" y="5637167"/>
              <a:ext cx="2531327" cy="1220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7" name="Text Box 2">
              <a:extLst>
                <a:ext uri="{FF2B5EF4-FFF2-40B4-BE49-F238E27FC236}">
                  <a16:creationId xmlns:a16="http://schemas.microsoft.com/office/drawing/2014/main" id="{686B894A-26AD-5799-EABB-CF9B0F0DBB3C}"/>
                </a:ext>
              </a:extLst>
            </p:cNvPr>
            <p:cNvSpPr txBox="1">
              <a:spLocks noChangeArrowheads="1"/>
            </p:cNvSpPr>
            <p:nvPr/>
          </p:nvSpPr>
          <p:spPr bwMode="auto">
            <a:xfrm>
              <a:off x="317604" y="5854065"/>
              <a:ext cx="1700767" cy="10039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r>
                <a:rPr lang="en-US" sz="2400" b="1">
                  <a:solidFill>
                    <a:srgbClr val="2792B8"/>
                  </a:solidFill>
                  <a:effectLst/>
                  <a:latin typeface="Roboto Condensed" panose="02000000000000000000" pitchFamily="2" charset="0"/>
                  <a:ea typeface="Georgia" panose="02040502050405020303" pitchFamily="18" charset="0"/>
                  <a:cs typeface="Open Sans Extrabold" panose="020B0606030504020204" pitchFamily="34" charset="0"/>
                </a:rPr>
                <a:t>STRONGER.</a:t>
              </a:r>
              <a:endParaRPr lang="en-DE" sz="1100">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a:p>
              <a:r>
                <a:rPr lang="en-US" sz="2400" b="1">
                  <a:solidFill>
                    <a:srgbClr val="2792B8"/>
                  </a:solidFill>
                  <a:effectLst/>
                  <a:latin typeface="Roboto Condensed" panose="02000000000000000000" pitchFamily="2" charset="0"/>
                  <a:ea typeface="Georgia" panose="02040502050405020303" pitchFamily="18" charset="0"/>
                  <a:cs typeface="Open Sans Extrabold" panose="020B0606030504020204" pitchFamily="34" charset="0"/>
                </a:rPr>
                <a:t>TOGETHER.</a:t>
              </a:r>
              <a:endParaRPr lang="en-DE" sz="1100">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p:txBody>
        </p:sp>
        <p:sp>
          <p:nvSpPr>
            <p:cNvPr id="38" name="Rectangle 37">
              <a:extLst>
                <a:ext uri="{FF2B5EF4-FFF2-40B4-BE49-F238E27FC236}">
                  <a16:creationId xmlns:a16="http://schemas.microsoft.com/office/drawing/2014/main" id="{60D8F308-FF9A-731B-9E69-88185BD951D6}"/>
                </a:ext>
              </a:extLst>
            </p:cNvPr>
            <p:cNvSpPr/>
            <p:nvPr/>
          </p:nvSpPr>
          <p:spPr>
            <a:xfrm>
              <a:off x="421744" y="6618605"/>
              <a:ext cx="1411434" cy="52705"/>
            </a:xfrm>
            <a:prstGeom prst="rect">
              <a:avLst/>
            </a:prstGeom>
            <a:solidFill>
              <a:srgbClr val="2792B8"/>
            </a:solidFill>
            <a:ln>
              <a:solidFill>
                <a:srgbClr val="2792B8"/>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DE"/>
            </a:p>
          </p:txBody>
        </p:sp>
      </p:grpSp>
      <p:sp>
        <p:nvSpPr>
          <p:cNvPr id="39" name="Title 2">
            <a:extLst>
              <a:ext uri="{FF2B5EF4-FFF2-40B4-BE49-F238E27FC236}">
                <a16:creationId xmlns:a16="http://schemas.microsoft.com/office/drawing/2014/main" id="{B79078F2-45FB-8BEE-9C6A-7BA4B9008DAD}"/>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bg1"/>
                </a:solidFill>
                <a:latin typeface="Calibri" panose="020F0502020204030204" pitchFamily="34" charset="0"/>
                <a:cs typeface="Calibri" panose="020F0502020204030204" pitchFamily="34" charset="0"/>
              </a:rPr>
              <a:t>What is a geodetic adjustment?</a:t>
            </a:r>
            <a:endParaRPr lang="en-GB" sz="4400" b="1" dirty="0">
              <a:solidFill>
                <a:schemeClr val="bg1"/>
              </a:solidFill>
              <a:latin typeface="Calibri" panose="020F0502020204030204" pitchFamily="34" charset="0"/>
              <a:cs typeface="Calibri" panose="020F0502020204030204" pitchFamily="34" charset="0"/>
            </a:endParaRPr>
          </a:p>
        </p:txBody>
      </p:sp>
      <p:sp>
        <p:nvSpPr>
          <p:cNvPr id="21" name="Google Shape;614;g31f295863d8_0_60">
            <a:extLst>
              <a:ext uri="{FF2B5EF4-FFF2-40B4-BE49-F238E27FC236}">
                <a16:creationId xmlns:a16="http://schemas.microsoft.com/office/drawing/2014/main" id="{A82CD325-C41B-923A-C16D-CFFFF682F6C8}"/>
              </a:ext>
            </a:extLst>
          </p:cNvPr>
          <p:cNvSpPr txBox="1">
            <a:spLocks/>
          </p:cNvSpPr>
          <p:nvPr/>
        </p:nvSpPr>
        <p:spPr>
          <a:xfrm>
            <a:off x="620785" y="638718"/>
            <a:ext cx="10831145" cy="823800"/>
          </a:xfrm>
          <a:prstGeom prst="rect">
            <a:avLst/>
          </a:prstGeom>
        </p:spPr>
        <p:txBody>
          <a:bodyPr spcFirstLastPara="1" vert="horz" wrap="square" lIns="91425" tIns="45700" rIns="91425" bIns="45700" rtlCol="0" anchor="b"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400" b="1" dirty="0"/>
              <a:t>Key Elements of Geodetic Adjustment</a:t>
            </a:r>
            <a:endParaRPr lang="en-US" b="1" dirty="0"/>
          </a:p>
        </p:txBody>
      </p:sp>
      <p:sp>
        <p:nvSpPr>
          <p:cNvPr id="22" name="Google Shape;615;g31f295863d8_0_60">
            <a:extLst>
              <a:ext uri="{FF2B5EF4-FFF2-40B4-BE49-F238E27FC236}">
                <a16:creationId xmlns:a16="http://schemas.microsoft.com/office/drawing/2014/main" id="{32DAFD63-936B-053D-2E95-C1F8A6B2487E}"/>
              </a:ext>
            </a:extLst>
          </p:cNvPr>
          <p:cNvSpPr txBox="1">
            <a:spLocks/>
          </p:cNvSpPr>
          <p:nvPr/>
        </p:nvSpPr>
        <p:spPr>
          <a:xfrm>
            <a:off x="851484" y="1462630"/>
            <a:ext cx="10483442" cy="1966258"/>
          </a:xfrm>
          <a:prstGeom prst="rect">
            <a:avLst/>
          </a:prstGeom>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mj-lt"/>
              <a:buAutoNum type="arabicPeriod"/>
            </a:pPr>
            <a:r>
              <a:rPr lang="en-GB" sz="1600" b="1" dirty="0"/>
              <a:t>Observations and Measurements</a:t>
            </a:r>
            <a:r>
              <a:rPr lang="en-GB" sz="1600" dirty="0"/>
              <a:t>: These can include GNSS data, satellite measurements, </a:t>
            </a:r>
            <a:r>
              <a:rPr lang="en-GB" sz="1600" dirty="0" err="1"/>
              <a:t>leveling</a:t>
            </a:r>
            <a:r>
              <a:rPr lang="en-GB" sz="1600" dirty="0"/>
              <a:t> data, and traditional surveying observations like distances and angles.</a:t>
            </a:r>
          </a:p>
          <a:p>
            <a:pPr>
              <a:buFont typeface="+mj-lt"/>
              <a:buAutoNum type="arabicPeriod"/>
            </a:pPr>
            <a:r>
              <a:rPr lang="en-GB" sz="1600" b="1" dirty="0"/>
              <a:t>Mathematical Model</a:t>
            </a:r>
            <a:r>
              <a:rPr lang="en-GB" sz="1600" dirty="0"/>
              <a:t>: A geodetic adjustment relies on mathematical models, such as least squares adjustment, to minimize discrepancies between observations and theoretical values.</a:t>
            </a:r>
          </a:p>
          <a:p>
            <a:pPr>
              <a:buFont typeface="+mj-lt"/>
              <a:buAutoNum type="arabicPeriod"/>
            </a:pPr>
            <a:r>
              <a:rPr lang="en-GB" sz="1600" b="1" dirty="0"/>
              <a:t>Error Minimization</a:t>
            </a:r>
            <a:r>
              <a:rPr lang="en-GB" sz="1600" dirty="0"/>
              <a:t>: It accounts for measurement errors (instrumental, observational, or environmental) and distributes these errors across the network in a statistically optimal way.</a:t>
            </a:r>
          </a:p>
          <a:p>
            <a:pPr>
              <a:buFont typeface="+mj-lt"/>
              <a:buAutoNum type="arabicPeriod"/>
            </a:pPr>
            <a:r>
              <a:rPr lang="en-GB" sz="1600" b="1" dirty="0"/>
              <a:t>Reference Frames</a:t>
            </a:r>
            <a:r>
              <a:rPr lang="en-GB" sz="1600" dirty="0"/>
              <a:t>: Adjustments often aim to align the data with a specific geodetic reference system, like WGS84, NAD83, or ETRS89, ensuring consistency across datasets.</a:t>
            </a:r>
          </a:p>
        </p:txBody>
      </p:sp>
    </p:spTree>
    <p:extLst>
      <p:ext uri="{BB962C8B-B14F-4D97-AF65-F5344CB8AC3E}">
        <p14:creationId xmlns:p14="http://schemas.microsoft.com/office/powerpoint/2010/main" val="3687967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D425B41-037B-D1AC-ECB9-F29DFA16B24B}"/>
            </a:ext>
          </a:extLst>
        </p:cNvPr>
        <p:cNvGrpSpPr/>
        <p:nvPr/>
      </p:nvGrpSpPr>
      <p:grpSpPr>
        <a:xfrm>
          <a:off x="0" y="0"/>
          <a:ext cx="0" cy="0"/>
          <a:chOff x="0" y="0"/>
          <a:chExt cx="0" cy="0"/>
        </a:xfrm>
      </p:grpSpPr>
      <p:pic>
        <p:nvPicPr>
          <p:cNvPr id="17" name="Picture 16" descr="A logo with a circular design&#10;&#10;Description automatically generated with medium confidence">
            <a:extLst>
              <a:ext uri="{FF2B5EF4-FFF2-40B4-BE49-F238E27FC236}">
                <a16:creationId xmlns:a16="http://schemas.microsoft.com/office/drawing/2014/main" id="{797E7410-A874-E9A7-B4A1-D80F84E71E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grpSp>
        <p:nvGrpSpPr>
          <p:cNvPr id="35" name="Group 34">
            <a:extLst>
              <a:ext uri="{FF2B5EF4-FFF2-40B4-BE49-F238E27FC236}">
                <a16:creationId xmlns:a16="http://schemas.microsoft.com/office/drawing/2014/main" id="{65750F0C-AA4E-C643-7D75-6A6070E1D328}"/>
              </a:ext>
            </a:extLst>
          </p:cNvPr>
          <p:cNvGrpSpPr/>
          <p:nvPr/>
        </p:nvGrpSpPr>
        <p:grpSpPr>
          <a:xfrm>
            <a:off x="10070436" y="5671144"/>
            <a:ext cx="2531327" cy="1220833"/>
            <a:chOff x="0" y="5637167"/>
            <a:chExt cx="2531327" cy="1220833"/>
          </a:xfrm>
        </p:grpSpPr>
        <p:sp>
          <p:nvSpPr>
            <p:cNvPr id="36" name="Rectangle 35">
              <a:extLst>
                <a:ext uri="{FF2B5EF4-FFF2-40B4-BE49-F238E27FC236}">
                  <a16:creationId xmlns:a16="http://schemas.microsoft.com/office/drawing/2014/main" id="{EB344E84-B497-90D3-8E38-E02E07F57EDA}"/>
                </a:ext>
              </a:extLst>
            </p:cNvPr>
            <p:cNvSpPr/>
            <p:nvPr/>
          </p:nvSpPr>
          <p:spPr>
            <a:xfrm>
              <a:off x="0" y="5637167"/>
              <a:ext cx="2531327" cy="1220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7" name="Text Box 2">
              <a:extLst>
                <a:ext uri="{FF2B5EF4-FFF2-40B4-BE49-F238E27FC236}">
                  <a16:creationId xmlns:a16="http://schemas.microsoft.com/office/drawing/2014/main" id="{0130E62E-DE49-47AA-DF96-B3274CA63582}"/>
                </a:ext>
              </a:extLst>
            </p:cNvPr>
            <p:cNvSpPr txBox="1">
              <a:spLocks noChangeArrowheads="1"/>
            </p:cNvSpPr>
            <p:nvPr/>
          </p:nvSpPr>
          <p:spPr bwMode="auto">
            <a:xfrm>
              <a:off x="317604" y="5854065"/>
              <a:ext cx="1700767" cy="10039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r>
                <a:rPr lang="en-US" sz="2400" b="1">
                  <a:solidFill>
                    <a:srgbClr val="2792B8"/>
                  </a:solidFill>
                  <a:effectLst/>
                  <a:latin typeface="Roboto Condensed" panose="02000000000000000000" pitchFamily="2" charset="0"/>
                  <a:ea typeface="Georgia" panose="02040502050405020303" pitchFamily="18" charset="0"/>
                  <a:cs typeface="Open Sans Extrabold" panose="020B0606030504020204" pitchFamily="34" charset="0"/>
                </a:rPr>
                <a:t>STRONGER.</a:t>
              </a:r>
              <a:endParaRPr lang="en-DE" sz="1100">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a:p>
              <a:r>
                <a:rPr lang="en-US" sz="2400" b="1">
                  <a:solidFill>
                    <a:srgbClr val="2792B8"/>
                  </a:solidFill>
                  <a:effectLst/>
                  <a:latin typeface="Roboto Condensed" panose="02000000000000000000" pitchFamily="2" charset="0"/>
                  <a:ea typeface="Georgia" panose="02040502050405020303" pitchFamily="18" charset="0"/>
                  <a:cs typeface="Open Sans Extrabold" panose="020B0606030504020204" pitchFamily="34" charset="0"/>
                </a:rPr>
                <a:t>TOGETHER.</a:t>
              </a:r>
              <a:endParaRPr lang="en-DE" sz="1100">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p:txBody>
        </p:sp>
        <p:sp>
          <p:nvSpPr>
            <p:cNvPr id="38" name="Rectangle 37">
              <a:extLst>
                <a:ext uri="{FF2B5EF4-FFF2-40B4-BE49-F238E27FC236}">
                  <a16:creationId xmlns:a16="http://schemas.microsoft.com/office/drawing/2014/main" id="{53FC53C5-B16B-16FD-202B-8F21A870404E}"/>
                </a:ext>
              </a:extLst>
            </p:cNvPr>
            <p:cNvSpPr/>
            <p:nvPr/>
          </p:nvSpPr>
          <p:spPr>
            <a:xfrm>
              <a:off x="421744" y="6618605"/>
              <a:ext cx="1411434" cy="52705"/>
            </a:xfrm>
            <a:prstGeom prst="rect">
              <a:avLst/>
            </a:prstGeom>
            <a:solidFill>
              <a:srgbClr val="2792B8"/>
            </a:solidFill>
            <a:ln>
              <a:solidFill>
                <a:srgbClr val="2792B8"/>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DE"/>
            </a:p>
          </p:txBody>
        </p:sp>
      </p:grpSp>
      <p:sp>
        <p:nvSpPr>
          <p:cNvPr id="39" name="Title 2">
            <a:extLst>
              <a:ext uri="{FF2B5EF4-FFF2-40B4-BE49-F238E27FC236}">
                <a16:creationId xmlns:a16="http://schemas.microsoft.com/office/drawing/2014/main" id="{A5DC7A57-65A4-7820-8811-2D9BCAB97CB6}"/>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bg1"/>
                </a:solidFill>
                <a:latin typeface="Calibri" panose="020F0502020204030204" pitchFamily="34" charset="0"/>
                <a:cs typeface="Calibri" panose="020F0502020204030204" pitchFamily="34" charset="0"/>
              </a:rPr>
              <a:t>What is “least squares”?</a:t>
            </a:r>
            <a:endParaRPr lang="en-GB" sz="4400" b="1" dirty="0">
              <a:solidFill>
                <a:schemeClr val="bg1"/>
              </a:solidFill>
              <a:latin typeface="Calibri" panose="020F0502020204030204" pitchFamily="34" charset="0"/>
              <a:cs typeface="Calibri" panose="020F0502020204030204" pitchFamily="34" charset="0"/>
            </a:endParaRPr>
          </a:p>
        </p:txBody>
      </p:sp>
      <p:sp>
        <p:nvSpPr>
          <p:cNvPr id="2" name="Content Placeholder 2">
            <a:extLst>
              <a:ext uri="{FF2B5EF4-FFF2-40B4-BE49-F238E27FC236}">
                <a16:creationId xmlns:a16="http://schemas.microsoft.com/office/drawing/2014/main" id="{5192EE4C-CE27-C084-3FD7-77E303B406C5}"/>
              </a:ext>
            </a:extLst>
          </p:cNvPr>
          <p:cNvSpPr txBox="1">
            <a:spLocks/>
          </p:cNvSpPr>
          <p:nvPr/>
        </p:nvSpPr>
        <p:spPr>
          <a:xfrm>
            <a:off x="588811" y="1233117"/>
            <a:ext cx="8829693" cy="47515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DE" sz="1800" b="0" i="0" u="none" strike="noStrike" baseline="0">
              <a:solidFill>
                <a:srgbClr val="000000"/>
              </a:solidFill>
              <a:latin typeface="Calibri" panose="020F0502020204030204" pitchFamily="34" charset="0"/>
            </a:endParaRPr>
          </a:p>
          <a:p>
            <a:pPr marL="285750" indent="-285750" algn="l">
              <a:buFont typeface="Arial" panose="020B0604020202020204" pitchFamily="34" charset="0"/>
              <a:buChar char="•"/>
            </a:pPr>
            <a:r>
              <a:rPr lang="en-GB" sz="2800" b="0" u="none" strike="noStrike" baseline="0"/>
              <a:t>An </a:t>
            </a:r>
            <a:r>
              <a:rPr lang="en-GB" sz="2800" b="0" u="none" strike="noStrike" baseline="0">
                <a:solidFill>
                  <a:srgbClr val="FF0000"/>
                </a:solidFill>
              </a:rPr>
              <a:t>optimal</a:t>
            </a:r>
            <a:r>
              <a:rPr lang="en-GB" sz="2800" b="0" u="none" strike="noStrike" baseline="0"/>
              <a:t> estimation technique dealing with:</a:t>
            </a:r>
          </a:p>
          <a:p>
            <a:pPr marL="742950" lvl="1" indent="-285750" algn="l">
              <a:buFont typeface="Arial" panose="020B0604020202020204" pitchFamily="34" charset="0"/>
              <a:buChar char="•"/>
            </a:pPr>
            <a:r>
              <a:rPr lang="fr-CH" sz="2400" b="0" u="none" strike="noStrike" baseline="0"/>
              <a:t>Redundant observations</a:t>
            </a:r>
          </a:p>
          <a:p>
            <a:pPr marL="742950" lvl="1" indent="-285750" algn="l">
              <a:buFont typeface="Arial" panose="020B0604020202020204" pitchFamily="34" charset="0"/>
              <a:buChar char="•"/>
            </a:pPr>
            <a:r>
              <a:rPr lang="fr-CH" sz="2400" b="0" u="none" strike="noStrike" baseline="0"/>
              <a:t>Non-linear observation equations</a:t>
            </a:r>
          </a:p>
          <a:p>
            <a:pPr marL="285750" indent="-285750" algn="l">
              <a:buFont typeface="Arial" panose="020B0604020202020204" pitchFamily="34" charset="0"/>
              <a:buChar char="•"/>
            </a:pPr>
            <a:r>
              <a:rPr lang="en-GB" sz="2800" b="0" u="none" strike="noStrike" baseline="0"/>
              <a:t>It gives a </a:t>
            </a:r>
            <a:r>
              <a:rPr lang="en-GB" sz="2800" b="0" u="none" strike="noStrike" baseline="0">
                <a:solidFill>
                  <a:srgbClr val="FF0000"/>
                </a:solidFill>
              </a:rPr>
              <a:t>unique</a:t>
            </a:r>
            <a:r>
              <a:rPr lang="en-GB" sz="2800" b="0" u="none" strike="noStrike" baseline="0"/>
              <a:t> solution from infinite possibilities</a:t>
            </a:r>
          </a:p>
          <a:p>
            <a:pPr marL="285750" indent="-285750" algn="l">
              <a:buFont typeface="Arial" panose="020B0604020202020204" pitchFamily="34" charset="0"/>
              <a:buChar char="•"/>
            </a:pPr>
            <a:r>
              <a:rPr lang="en-GB" sz="2800" b="0" u="none" strike="noStrike" baseline="0">
                <a:solidFill>
                  <a:srgbClr val="FF0000"/>
                </a:solidFill>
              </a:rPr>
              <a:t>Minimises</a:t>
            </a:r>
            <a:r>
              <a:rPr lang="en-GB" sz="2800" b="0" u="none" strike="noStrike" baseline="0"/>
              <a:t> the weighted sum of the squared residuals</a:t>
            </a:r>
          </a:p>
          <a:p>
            <a:pPr marL="285750" indent="-285750" algn="l">
              <a:buFont typeface="Arial" panose="020B0604020202020204" pitchFamily="34" charset="0"/>
              <a:buChar char="•"/>
            </a:pPr>
            <a:r>
              <a:rPr lang="en-GB" sz="2800" b="0" u="none" strike="noStrike" baseline="0"/>
              <a:t>Hence the name </a:t>
            </a:r>
            <a:r>
              <a:rPr lang="en-GB" sz="2800" b="0" u="none" strike="noStrike" baseline="0">
                <a:solidFill>
                  <a:srgbClr val="FF0000"/>
                </a:solidFill>
              </a:rPr>
              <a:t>“least squares”</a:t>
            </a:r>
            <a:endParaRPr lang="en-GB" sz="2800">
              <a:solidFill>
                <a:srgbClr val="FF0000"/>
              </a:solidFill>
            </a:endParaRPr>
          </a:p>
          <a:p>
            <a:pPr marL="285750" indent="-285750" algn="l">
              <a:buFont typeface="Arial" panose="020B0604020202020204" pitchFamily="34" charset="0"/>
              <a:buChar char="•"/>
            </a:pPr>
            <a:r>
              <a:rPr lang="en-GB" sz="2800" b="0" u="none" strike="noStrike" baseline="0"/>
              <a:t>It is the </a:t>
            </a:r>
            <a:r>
              <a:rPr lang="en-GB" sz="2800" b="0" u="none" strike="noStrike" baseline="0">
                <a:solidFill>
                  <a:srgbClr val="FF0000"/>
                </a:solidFill>
              </a:rPr>
              <a:t>best</a:t>
            </a:r>
            <a:r>
              <a:rPr lang="en-GB" sz="2800" b="0" u="none" strike="noStrike" baseline="0"/>
              <a:t> (most statistically likely) solution</a:t>
            </a:r>
          </a:p>
          <a:p>
            <a:pPr marL="342900" indent="-342900" algn="l">
              <a:buFont typeface="Arial" panose="020B0604020202020204" pitchFamily="34" charset="0"/>
              <a:buChar char="•"/>
            </a:pPr>
            <a:endParaRPr lang="en-GB"/>
          </a:p>
        </p:txBody>
      </p:sp>
      <p:cxnSp>
        <p:nvCxnSpPr>
          <p:cNvPr id="3" name="Straight Connector 2">
            <a:extLst>
              <a:ext uri="{FF2B5EF4-FFF2-40B4-BE49-F238E27FC236}">
                <a16:creationId xmlns:a16="http://schemas.microsoft.com/office/drawing/2014/main" id="{C8DC549D-2F2F-1BBF-C721-EDA76B25E5BC}"/>
              </a:ext>
            </a:extLst>
          </p:cNvPr>
          <p:cNvCxnSpPr>
            <a:cxnSpLocks/>
          </p:cNvCxnSpPr>
          <p:nvPr/>
        </p:nvCxnSpPr>
        <p:spPr>
          <a:xfrm>
            <a:off x="9899565" y="1887109"/>
            <a:ext cx="0" cy="3454400"/>
          </a:xfrm>
          <a:prstGeom prst="line">
            <a:avLst/>
          </a:prstGeom>
          <a:ln w="4762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6B0B1C72-844E-1A69-D675-B196103C217B}"/>
              </a:ext>
            </a:extLst>
          </p:cNvPr>
          <p:cNvCxnSpPr>
            <a:cxnSpLocks/>
          </p:cNvCxnSpPr>
          <p:nvPr/>
        </p:nvCxnSpPr>
        <p:spPr>
          <a:xfrm>
            <a:off x="10204693" y="2014275"/>
            <a:ext cx="0" cy="3344333"/>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A147611-7320-D180-452A-9FF6A4F31F0E}"/>
              </a:ext>
            </a:extLst>
          </p:cNvPr>
          <p:cNvCxnSpPr>
            <a:cxnSpLocks/>
          </p:cNvCxnSpPr>
          <p:nvPr/>
        </p:nvCxnSpPr>
        <p:spPr>
          <a:xfrm>
            <a:off x="10374027" y="1633275"/>
            <a:ext cx="0" cy="3725333"/>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A36B460-0B92-E47D-58FF-6B475848F134}"/>
              </a:ext>
            </a:extLst>
          </p:cNvPr>
          <p:cNvCxnSpPr>
            <a:cxnSpLocks/>
          </p:cNvCxnSpPr>
          <p:nvPr/>
        </p:nvCxnSpPr>
        <p:spPr>
          <a:xfrm>
            <a:off x="10534893" y="2132808"/>
            <a:ext cx="0" cy="322580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FFA539B-09C6-600C-97BF-33A52029A0F2}"/>
              </a:ext>
            </a:extLst>
          </p:cNvPr>
          <p:cNvCxnSpPr>
            <a:cxnSpLocks/>
          </p:cNvCxnSpPr>
          <p:nvPr/>
        </p:nvCxnSpPr>
        <p:spPr>
          <a:xfrm>
            <a:off x="10712693" y="3187555"/>
            <a:ext cx="0" cy="2171053"/>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AB73664-CB84-A990-95B1-58D81807655C}"/>
              </a:ext>
            </a:extLst>
          </p:cNvPr>
          <p:cNvCxnSpPr>
            <a:cxnSpLocks/>
          </p:cNvCxnSpPr>
          <p:nvPr/>
        </p:nvCxnSpPr>
        <p:spPr>
          <a:xfrm>
            <a:off x="10873559" y="1904208"/>
            <a:ext cx="0" cy="345440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168DE3A-5C72-AB7C-6643-DD940268A9D3}"/>
              </a:ext>
            </a:extLst>
          </p:cNvPr>
          <p:cNvCxnSpPr>
            <a:cxnSpLocks/>
          </p:cNvCxnSpPr>
          <p:nvPr/>
        </p:nvCxnSpPr>
        <p:spPr>
          <a:xfrm flipH="1" flipV="1">
            <a:off x="9780970" y="5341509"/>
            <a:ext cx="1685257" cy="17098"/>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D1FC997-045A-658D-9225-60F136C90D4D}"/>
              </a:ext>
            </a:extLst>
          </p:cNvPr>
          <p:cNvCxnSpPr>
            <a:cxnSpLocks/>
          </p:cNvCxnSpPr>
          <p:nvPr/>
        </p:nvCxnSpPr>
        <p:spPr>
          <a:xfrm flipH="1">
            <a:off x="9780970" y="1904208"/>
            <a:ext cx="1685257" cy="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887431E-B2CF-5C43-8BC1-09B98A2791D0}"/>
              </a:ext>
            </a:extLst>
          </p:cNvPr>
          <p:cNvCxnSpPr>
            <a:cxnSpLocks/>
          </p:cNvCxnSpPr>
          <p:nvPr/>
        </p:nvCxnSpPr>
        <p:spPr>
          <a:xfrm>
            <a:off x="11025960" y="1785675"/>
            <a:ext cx="0" cy="3572932"/>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2FE98D7-B6CF-2CDB-E86C-36EF8C3B348D}"/>
              </a:ext>
            </a:extLst>
          </p:cNvPr>
          <p:cNvCxnSpPr>
            <a:cxnSpLocks/>
          </p:cNvCxnSpPr>
          <p:nvPr/>
        </p:nvCxnSpPr>
        <p:spPr>
          <a:xfrm>
            <a:off x="11364627" y="1717942"/>
            <a:ext cx="0" cy="3623567"/>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6C721F-66BC-4EB2-CADA-4AE49A079D18}"/>
              </a:ext>
            </a:extLst>
          </p:cNvPr>
          <p:cNvCxnSpPr>
            <a:cxnSpLocks/>
          </p:cNvCxnSpPr>
          <p:nvPr/>
        </p:nvCxnSpPr>
        <p:spPr>
          <a:xfrm>
            <a:off x="11186826" y="1959242"/>
            <a:ext cx="0" cy="3382267"/>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5096D57-735E-5427-6463-747FFED4BE5F}"/>
              </a:ext>
            </a:extLst>
          </p:cNvPr>
          <p:cNvSpPr txBox="1"/>
          <p:nvPr/>
        </p:nvSpPr>
        <p:spPr>
          <a:xfrm rot="16200000">
            <a:off x="8326679" y="3281300"/>
            <a:ext cx="2640851" cy="369332"/>
          </a:xfrm>
          <a:prstGeom prst="rect">
            <a:avLst/>
          </a:prstGeom>
          <a:noFill/>
        </p:spPr>
        <p:txBody>
          <a:bodyPr wrap="none" rtlCol="0">
            <a:spAutoFit/>
          </a:bodyPr>
          <a:lstStyle/>
          <a:p>
            <a:r>
              <a:rPr lang="en-GB" b="1">
                <a:solidFill>
                  <a:srgbClr val="C00000"/>
                </a:solidFill>
              </a:rPr>
              <a:t>True length (unknown)</a:t>
            </a:r>
            <a:endParaRPr lang="en-DE" b="1">
              <a:solidFill>
                <a:srgbClr val="C00000"/>
              </a:solidFill>
            </a:endParaRPr>
          </a:p>
        </p:txBody>
      </p:sp>
      <p:sp>
        <p:nvSpPr>
          <p:cNvPr id="15" name="TextBox 14">
            <a:extLst>
              <a:ext uri="{FF2B5EF4-FFF2-40B4-BE49-F238E27FC236}">
                <a16:creationId xmlns:a16="http://schemas.microsoft.com/office/drawing/2014/main" id="{FEE47B81-6900-095A-15A9-4FAB566950CC}"/>
              </a:ext>
            </a:extLst>
          </p:cNvPr>
          <p:cNvSpPr txBox="1"/>
          <p:nvPr/>
        </p:nvSpPr>
        <p:spPr>
          <a:xfrm>
            <a:off x="10259282" y="1044094"/>
            <a:ext cx="1252788" cy="646331"/>
          </a:xfrm>
          <a:prstGeom prst="rect">
            <a:avLst/>
          </a:prstGeom>
          <a:noFill/>
        </p:spPr>
        <p:txBody>
          <a:bodyPr wrap="square" rtlCol="0">
            <a:spAutoFit/>
          </a:bodyPr>
          <a:lstStyle/>
          <a:p>
            <a:pPr algn="ctr"/>
            <a:r>
              <a:rPr lang="en-GB">
                <a:solidFill>
                  <a:schemeClr val="tx2"/>
                </a:solidFill>
              </a:rPr>
              <a:t>Measured values</a:t>
            </a:r>
            <a:endParaRPr lang="en-DE">
              <a:solidFill>
                <a:schemeClr val="tx2"/>
              </a:solidFill>
            </a:endParaRPr>
          </a:p>
        </p:txBody>
      </p:sp>
    </p:spTree>
    <p:extLst>
      <p:ext uri="{BB962C8B-B14F-4D97-AF65-F5344CB8AC3E}">
        <p14:creationId xmlns:p14="http://schemas.microsoft.com/office/powerpoint/2010/main" val="4039441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3E60CB-D501-5E28-C578-70D0D98AE93B}"/>
              </a:ext>
            </a:extLst>
          </p:cNvPr>
          <p:cNvSpPr txBox="1"/>
          <p:nvPr/>
        </p:nvSpPr>
        <p:spPr>
          <a:xfrm>
            <a:off x="513014" y="2220377"/>
            <a:ext cx="10212136" cy="933589"/>
          </a:xfrm>
          <a:prstGeom prst="rect">
            <a:avLst/>
          </a:prstGeom>
          <a:noFill/>
        </p:spPr>
        <p:txBody>
          <a:bodyPr wrap="square">
            <a:spAutoFit/>
          </a:bodyPr>
          <a:lstStyle/>
          <a:p>
            <a:pPr algn="l">
              <a:spcAft>
                <a:spcPts val="750"/>
              </a:spcAft>
            </a:pPr>
            <a:r>
              <a:rPr lang="en-GB" b="0" i="0">
                <a:solidFill>
                  <a:srgbClr val="212121"/>
                </a:solidFill>
                <a:effectLst/>
                <a:latin typeface="Roboto" panose="02000000000000000000" pitchFamily="2" charset="0"/>
              </a:rPr>
              <a:t>First-degree polynomial of the form:     </a:t>
            </a:r>
            <a:r>
              <a:rPr lang="en-GB" b="1" i="1">
                <a:solidFill>
                  <a:srgbClr val="212121"/>
                </a:solidFill>
                <a:effectLst/>
                <a:latin typeface="Roboto" panose="02000000000000000000" pitchFamily="2" charset="0"/>
              </a:rPr>
              <a:t> </a:t>
            </a:r>
            <a:r>
              <a:rPr lang="en-GB" sz="2400" b="1" i="1">
                <a:solidFill>
                  <a:schemeClr val="tx2"/>
                </a:solidFill>
                <a:latin typeface="Cambria Math" panose="02040503050406030204" pitchFamily="18" charset="0"/>
              </a:rPr>
              <a:t>y </a:t>
            </a:r>
            <a:r>
              <a:rPr lang="en-GB" sz="2400" b="1" i="1">
                <a:solidFill>
                  <a:srgbClr val="FF0000"/>
                </a:solidFill>
                <a:latin typeface="Cambria Math" panose="02040503050406030204" pitchFamily="18" charset="0"/>
              </a:rPr>
              <a:t> </a:t>
            </a:r>
            <a:r>
              <a:rPr lang="en-GB" sz="2400" b="1" i="1">
                <a:solidFill>
                  <a:schemeClr val="tx2"/>
                </a:solidFill>
                <a:latin typeface="Cambria Math" panose="02040503050406030204" pitchFamily="18" charset="0"/>
              </a:rPr>
              <a:t>=  a x + b  </a:t>
            </a:r>
            <a:r>
              <a:rPr lang="en-GB" sz="2400" b="1" i="1">
                <a:solidFill>
                  <a:srgbClr val="FF0000"/>
                </a:solidFill>
                <a:latin typeface="Cambria Math" panose="02040503050406030204" pitchFamily="18" charset="0"/>
              </a:rPr>
              <a:t>+ e</a:t>
            </a:r>
          </a:p>
          <a:p>
            <a:pPr algn="l">
              <a:spcAft>
                <a:spcPts val="750"/>
              </a:spcAft>
            </a:pPr>
            <a:r>
              <a:rPr lang="en-GB" sz="2400">
                <a:solidFill>
                  <a:schemeClr val="tx2"/>
                </a:solidFill>
                <a:latin typeface="Cambria Math" panose="02040503050406030204" pitchFamily="18" charset="0"/>
              </a:rPr>
              <a:t> </a:t>
            </a:r>
            <a:r>
              <a:rPr lang="en-GB">
                <a:solidFill>
                  <a:srgbClr val="212121"/>
                </a:solidFill>
                <a:latin typeface="Roboto" panose="02000000000000000000" pitchFamily="2" charset="0"/>
              </a:rPr>
              <a:t>is</a:t>
            </a:r>
            <a:r>
              <a:rPr lang="en-GB" b="0" i="0">
                <a:solidFill>
                  <a:srgbClr val="212121"/>
                </a:solidFill>
                <a:effectLst/>
                <a:latin typeface="STIXGeneral-webfont"/>
              </a:rPr>
              <a:t> </a:t>
            </a:r>
            <a:r>
              <a:rPr lang="en-GB" b="0" i="0">
                <a:solidFill>
                  <a:srgbClr val="212121"/>
                </a:solidFill>
                <a:effectLst/>
                <a:latin typeface="Roboto" panose="02000000000000000000" pitchFamily="2" charset="0"/>
              </a:rPr>
              <a:t>given by:</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3732FDA-CAC2-5BB1-70AF-7ADB6F5D07A3}"/>
                  </a:ext>
                </a:extLst>
              </p:cNvPr>
              <p:cNvSpPr txBox="1"/>
              <p:nvPr/>
            </p:nvSpPr>
            <p:spPr>
              <a:xfrm>
                <a:off x="2198119" y="2921299"/>
                <a:ext cx="5365001" cy="1266180"/>
              </a:xfrm>
              <a:prstGeom prst="rect">
                <a:avLst/>
              </a:prstGeom>
              <a:noFill/>
            </p:spPr>
            <p:txBody>
              <a:bodyPr wrap="square">
                <a:spAutoFit/>
              </a:bodyPr>
              <a:lstStyle/>
              <a:p>
                <a14:m>
                  <m:oMath xmlns:m="http://schemas.openxmlformats.org/officeDocument/2006/math">
                    <m:d>
                      <m:dPr>
                        <m:begChr m:val="["/>
                        <m:endChr m:val="]"/>
                        <m:ctrlPr>
                          <a:rPr lang="en-GB" sz="2400" i="1" dirty="0" smtClean="0">
                            <a:solidFill>
                              <a:srgbClr val="00863D"/>
                            </a:solidFill>
                            <a:latin typeface="Cambria Math" panose="02040503050406030204" pitchFamily="18" charset="0"/>
                          </a:rPr>
                        </m:ctrlPr>
                      </m:dPr>
                      <m:e>
                        <m:m>
                          <m:mPr>
                            <m:plcHide m:val="on"/>
                            <m:mcs>
                              <m:mc>
                                <m:mcPr>
                                  <m:count m:val="1"/>
                                  <m:mcJc m:val="center"/>
                                </m:mcPr>
                              </m:mc>
                            </m:mcs>
                            <m:ctrlPr>
                              <a:rPr lang="en-GB" sz="2400" i="1" dirty="0">
                                <a:solidFill>
                                  <a:srgbClr val="00863D"/>
                                </a:solidFill>
                                <a:latin typeface="Cambria Math" panose="02040503050406030204" pitchFamily="18" charset="0"/>
                              </a:rPr>
                            </m:ctrlPr>
                          </m:mPr>
                          <m:mr>
                            <m:e>
                              <m:sSub>
                                <m:sSubPr>
                                  <m:ctrlPr>
                                    <a:rPr lang="en-GB" sz="2400" i="1" dirty="0">
                                      <a:solidFill>
                                        <a:srgbClr val="00863D"/>
                                      </a:solidFill>
                                      <a:latin typeface="Cambria Math" panose="02040503050406030204" pitchFamily="18" charset="0"/>
                                    </a:rPr>
                                  </m:ctrlPr>
                                </m:sSubPr>
                                <m:e>
                                  <m:r>
                                    <a:rPr lang="en-GB" sz="2400" i="1" dirty="0">
                                      <a:solidFill>
                                        <a:srgbClr val="00863D"/>
                                      </a:solidFill>
                                      <a:latin typeface="Cambria Math" panose="02040503050406030204" pitchFamily="18" charset="0"/>
                                    </a:rPr>
                                    <m:t>𝑦</m:t>
                                  </m:r>
                                </m:e>
                                <m:sub>
                                  <m:r>
                                    <a:rPr lang="en-GB" sz="2400" i="0" dirty="0">
                                      <a:solidFill>
                                        <a:srgbClr val="00863D"/>
                                      </a:solidFill>
                                      <a:latin typeface="Cambria Math" panose="02040503050406030204" pitchFamily="18" charset="0"/>
                                    </a:rPr>
                                    <m:t>1</m:t>
                                  </m:r>
                                </m:sub>
                              </m:sSub>
                            </m:e>
                          </m:mr>
                          <m:mr>
                            <m:e>
                              <m:sSub>
                                <m:sSubPr>
                                  <m:ctrlPr>
                                    <a:rPr lang="en-GB" sz="2400" i="1" dirty="0">
                                      <a:solidFill>
                                        <a:srgbClr val="00863D"/>
                                      </a:solidFill>
                                      <a:latin typeface="Cambria Math" panose="02040503050406030204" pitchFamily="18" charset="0"/>
                                    </a:rPr>
                                  </m:ctrlPr>
                                </m:sSubPr>
                                <m:e>
                                  <m:r>
                                    <a:rPr lang="en-GB" sz="2400" i="1" dirty="0">
                                      <a:solidFill>
                                        <a:srgbClr val="00863D"/>
                                      </a:solidFill>
                                      <a:latin typeface="Cambria Math" panose="02040503050406030204" pitchFamily="18" charset="0"/>
                                    </a:rPr>
                                    <m:t>𝑦</m:t>
                                  </m:r>
                                </m:e>
                                <m:sub>
                                  <m:r>
                                    <a:rPr lang="en-GB" sz="2400" i="0" dirty="0">
                                      <a:solidFill>
                                        <a:srgbClr val="00863D"/>
                                      </a:solidFill>
                                      <a:latin typeface="Cambria Math" panose="02040503050406030204" pitchFamily="18" charset="0"/>
                                    </a:rPr>
                                    <m:t>2</m:t>
                                  </m:r>
                                </m:sub>
                              </m:sSub>
                            </m:e>
                          </m:mr>
                          <m:mr>
                            <m:e>
                              <m:sSub>
                                <m:sSubPr>
                                  <m:ctrlPr>
                                    <a:rPr lang="en-GB" sz="2400" i="1" dirty="0">
                                      <a:solidFill>
                                        <a:srgbClr val="00863D"/>
                                      </a:solidFill>
                                      <a:latin typeface="Cambria Math" panose="02040503050406030204" pitchFamily="18" charset="0"/>
                                    </a:rPr>
                                  </m:ctrlPr>
                                </m:sSubPr>
                                <m:e>
                                  <m:r>
                                    <a:rPr lang="en-GB" sz="2400" i="1" dirty="0">
                                      <a:solidFill>
                                        <a:srgbClr val="00863D"/>
                                      </a:solidFill>
                                      <a:latin typeface="Cambria Math" panose="02040503050406030204" pitchFamily="18" charset="0"/>
                                    </a:rPr>
                                    <m:t>𝑦</m:t>
                                  </m:r>
                                </m:e>
                                <m:sub>
                                  <m:r>
                                    <a:rPr lang="en-GB" sz="2400" i="0" dirty="0">
                                      <a:solidFill>
                                        <a:srgbClr val="00863D"/>
                                      </a:solidFill>
                                      <a:latin typeface="Cambria Math" panose="02040503050406030204" pitchFamily="18" charset="0"/>
                                    </a:rPr>
                                    <m:t>3</m:t>
                                  </m:r>
                                </m:sub>
                              </m:sSub>
                            </m:e>
                          </m:mr>
                        </m:m>
                      </m:e>
                    </m:d>
                    <m:r>
                      <a:rPr lang="en-GB" sz="2400" b="0" i="1" dirty="0" smtClean="0">
                        <a:solidFill>
                          <a:srgbClr val="00863D"/>
                        </a:solidFill>
                        <a:latin typeface="Cambria Math" panose="02040503050406030204" pitchFamily="18" charset="0"/>
                      </a:rPr>
                      <m:t>  </m:t>
                    </m:r>
                    <m:r>
                      <a:rPr lang="en-GB" sz="2400" i="0" dirty="0">
                        <a:solidFill>
                          <a:schemeClr val="tx2"/>
                        </a:solidFill>
                        <a:latin typeface="Cambria Math" panose="02040503050406030204" pitchFamily="18" charset="0"/>
                      </a:rPr>
                      <m:t>=</m:t>
                    </m:r>
                    <m:r>
                      <a:rPr lang="en-GB" sz="2400" b="0" i="0" dirty="0" smtClean="0">
                        <a:solidFill>
                          <a:schemeClr val="tx2"/>
                        </a:solidFill>
                        <a:latin typeface="Cambria Math" panose="02040503050406030204" pitchFamily="18" charset="0"/>
                      </a:rPr>
                      <m:t>  </m:t>
                    </m:r>
                    <m:d>
                      <m:dPr>
                        <m:begChr m:val="["/>
                        <m:endChr m:val="]"/>
                        <m:ctrlPr>
                          <a:rPr lang="en-GB" sz="2400" i="1" dirty="0">
                            <a:solidFill>
                              <a:schemeClr val="tx2"/>
                            </a:solidFill>
                            <a:latin typeface="Cambria Math" panose="02040503050406030204" pitchFamily="18" charset="0"/>
                          </a:rPr>
                        </m:ctrlPr>
                      </m:dPr>
                      <m:e>
                        <m:m>
                          <m:mPr>
                            <m:plcHide m:val="on"/>
                            <m:mcs>
                              <m:mc>
                                <m:mcPr>
                                  <m:count m:val="1"/>
                                  <m:mcJc m:val="center"/>
                                </m:mcPr>
                              </m:mc>
                            </m:mcs>
                            <m:ctrlPr>
                              <a:rPr lang="en-GB" sz="2400" i="1" dirty="0">
                                <a:solidFill>
                                  <a:schemeClr val="tx2"/>
                                </a:solidFill>
                                <a:latin typeface="Cambria Math" panose="02040503050406030204" pitchFamily="18" charset="0"/>
                              </a:rPr>
                            </m:ctrlPr>
                          </m:mPr>
                          <m:mr>
                            <m:e>
                              <m:sSub>
                                <m:sSubPr>
                                  <m:ctrlPr>
                                    <a:rPr lang="en-GB" sz="2400" i="1" dirty="0">
                                      <a:solidFill>
                                        <a:schemeClr val="tx2"/>
                                      </a:solidFill>
                                      <a:latin typeface="Cambria Math" panose="02040503050406030204" pitchFamily="18" charset="0"/>
                                    </a:rPr>
                                  </m:ctrlPr>
                                </m:sSubPr>
                                <m:e>
                                  <m:r>
                                    <a:rPr lang="en-GB" sz="2400" i="1" dirty="0">
                                      <a:solidFill>
                                        <a:schemeClr val="tx2"/>
                                      </a:solidFill>
                                      <a:latin typeface="Cambria Math" panose="02040503050406030204" pitchFamily="18" charset="0"/>
                                    </a:rPr>
                                    <m:t>𝑥</m:t>
                                  </m:r>
                                </m:e>
                                <m:sub>
                                  <m:r>
                                    <a:rPr lang="en-GB" sz="2400" i="0" dirty="0">
                                      <a:solidFill>
                                        <a:schemeClr val="tx2"/>
                                      </a:solidFill>
                                      <a:latin typeface="Cambria Math" panose="02040503050406030204" pitchFamily="18" charset="0"/>
                                    </a:rPr>
                                    <m:t>1</m:t>
                                  </m:r>
                                </m:sub>
                              </m:sSub>
                              <m:r>
                                <a:rPr lang="de-DE" sz="2400" b="0" i="0" dirty="0" smtClean="0">
                                  <a:solidFill>
                                    <a:schemeClr val="tx2"/>
                                  </a:solidFill>
                                  <a:latin typeface="Cambria Math" panose="02040503050406030204" pitchFamily="18" charset="0"/>
                                </a:rPr>
                                <m:t>  </m:t>
                              </m:r>
                              <m:r>
                                <a:rPr lang="en-GB" sz="2400" i="0" dirty="0">
                                  <a:solidFill>
                                    <a:schemeClr val="tx2"/>
                                  </a:solidFill>
                                  <a:latin typeface="Cambria Math" panose="02040503050406030204" pitchFamily="18" charset="0"/>
                                </a:rPr>
                                <m:t>1</m:t>
                              </m:r>
                            </m:e>
                          </m:mr>
                          <m:mr>
                            <m:e>
                              <m:sSub>
                                <m:sSubPr>
                                  <m:ctrlPr>
                                    <a:rPr lang="en-GB" sz="2400" i="1" dirty="0">
                                      <a:solidFill>
                                        <a:schemeClr val="tx2"/>
                                      </a:solidFill>
                                      <a:latin typeface="Cambria Math" panose="02040503050406030204" pitchFamily="18" charset="0"/>
                                    </a:rPr>
                                  </m:ctrlPr>
                                </m:sSubPr>
                                <m:e>
                                  <m:r>
                                    <a:rPr lang="en-GB" sz="2400" i="1" dirty="0">
                                      <a:solidFill>
                                        <a:schemeClr val="tx2"/>
                                      </a:solidFill>
                                      <a:latin typeface="Cambria Math" panose="02040503050406030204" pitchFamily="18" charset="0"/>
                                    </a:rPr>
                                    <m:t>𝑥</m:t>
                                  </m:r>
                                </m:e>
                                <m:sub>
                                  <m:r>
                                    <a:rPr lang="en-GB" sz="2400" i="0" dirty="0">
                                      <a:solidFill>
                                        <a:schemeClr val="tx2"/>
                                      </a:solidFill>
                                      <a:latin typeface="Cambria Math" panose="02040503050406030204" pitchFamily="18" charset="0"/>
                                    </a:rPr>
                                    <m:t>2</m:t>
                                  </m:r>
                                </m:sub>
                              </m:sSub>
                              <m:r>
                                <a:rPr lang="de-DE" sz="2400" b="0" i="1" dirty="0" smtClean="0">
                                  <a:solidFill>
                                    <a:schemeClr val="tx2"/>
                                  </a:solidFill>
                                  <a:latin typeface="Cambria Math" panose="02040503050406030204" pitchFamily="18" charset="0"/>
                                </a:rPr>
                                <m:t> </m:t>
                              </m:r>
                              <m:r>
                                <a:rPr lang="de-DE" sz="2400" b="0" i="0" dirty="0" smtClean="0">
                                  <a:solidFill>
                                    <a:schemeClr val="tx2"/>
                                  </a:solidFill>
                                  <a:latin typeface="Cambria Math" panose="02040503050406030204" pitchFamily="18" charset="0"/>
                                </a:rPr>
                                <m:t> </m:t>
                              </m:r>
                              <m:r>
                                <a:rPr lang="en-GB" sz="2400" i="0" dirty="0">
                                  <a:solidFill>
                                    <a:schemeClr val="tx2"/>
                                  </a:solidFill>
                                  <a:latin typeface="Cambria Math" panose="02040503050406030204" pitchFamily="18" charset="0"/>
                                </a:rPr>
                                <m:t>1</m:t>
                              </m:r>
                            </m:e>
                          </m:mr>
                          <m:mr>
                            <m:e>
                              <m:sSub>
                                <m:sSubPr>
                                  <m:ctrlPr>
                                    <a:rPr lang="en-GB" sz="2400" i="1" dirty="0">
                                      <a:solidFill>
                                        <a:schemeClr val="tx2"/>
                                      </a:solidFill>
                                      <a:latin typeface="Cambria Math" panose="02040503050406030204" pitchFamily="18" charset="0"/>
                                    </a:rPr>
                                  </m:ctrlPr>
                                </m:sSubPr>
                                <m:e>
                                  <m:r>
                                    <a:rPr lang="en-GB" sz="2400" i="1" dirty="0">
                                      <a:solidFill>
                                        <a:schemeClr val="tx2"/>
                                      </a:solidFill>
                                      <a:latin typeface="Cambria Math" panose="02040503050406030204" pitchFamily="18" charset="0"/>
                                    </a:rPr>
                                    <m:t>𝑥</m:t>
                                  </m:r>
                                </m:e>
                                <m:sub>
                                  <m:r>
                                    <a:rPr lang="en-GB" sz="2400" i="0" dirty="0">
                                      <a:solidFill>
                                        <a:schemeClr val="tx2"/>
                                      </a:solidFill>
                                      <a:latin typeface="Cambria Math" panose="02040503050406030204" pitchFamily="18" charset="0"/>
                                    </a:rPr>
                                    <m:t>3</m:t>
                                  </m:r>
                                </m:sub>
                              </m:sSub>
                              <m:r>
                                <a:rPr lang="de-DE" sz="2400" b="0" i="1" dirty="0" smtClean="0">
                                  <a:solidFill>
                                    <a:schemeClr val="tx2"/>
                                  </a:solidFill>
                                  <a:latin typeface="Cambria Math" panose="02040503050406030204" pitchFamily="18" charset="0"/>
                                </a:rPr>
                                <m:t> </m:t>
                              </m:r>
                              <m:r>
                                <a:rPr lang="de-DE" sz="2400" b="0" i="0" dirty="0" smtClean="0">
                                  <a:solidFill>
                                    <a:schemeClr val="tx2"/>
                                  </a:solidFill>
                                  <a:latin typeface="Cambria Math" panose="02040503050406030204" pitchFamily="18" charset="0"/>
                                </a:rPr>
                                <m:t> </m:t>
                              </m:r>
                              <m:r>
                                <a:rPr lang="en-GB" sz="2400" i="0" dirty="0">
                                  <a:solidFill>
                                    <a:schemeClr val="tx2"/>
                                  </a:solidFill>
                                  <a:latin typeface="Cambria Math" panose="02040503050406030204" pitchFamily="18" charset="0"/>
                                </a:rPr>
                                <m:t>1</m:t>
                              </m:r>
                            </m:e>
                          </m:mr>
                        </m:m>
                      </m:e>
                    </m:d>
                    <m:r>
                      <a:rPr lang="en-GB" sz="2400" b="0" i="1" dirty="0" smtClean="0">
                        <a:solidFill>
                          <a:schemeClr val="tx2"/>
                        </a:solidFill>
                        <a:latin typeface="Cambria Math" panose="02040503050406030204" pitchFamily="18" charset="0"/>
                      </a:rPr>
                      <m:t>  </m:t>
                    </m:r>
                    <m:r>
                      <a:rPr lang="en-GB" sz="2400" i="0" dirty="0">
                        <a:solidFill>
                          <a:schemeClr val="tx2"/>
                        </a:solidFill>
                        <a:latin typeface="Cambria Math" panose="02040503050406030204" pitchFamily="18" charset="0"/>
                      </a:rPr>
                      <m:t>×</m:t>
                    </m:r>
                    <m:r>
                      <a:rPr lang="en-GB" sz="2400" b="0" i="0" dirty="0" smtClean="0">
                        <a:solidFill>
                          <a:schemeClr val="tx2"/>
                        </a:solidFill>
                        <a:latin typeface="Cambria Math" panose="02040503050406030204" pitchFamily="18" charset="0"/>
                      </a:rPr>
                      <m:t>  </m:t>
                    </m:r>
                    <m:d>
                      <m:dPr>
                        <m:begChr m:val="["/>
                        <m:endChr m:val="]"/>
                        <m:ctrlPr>
                          <a:rPr lang="en-GB" sz="2400" i="1" dirty="0" smtClean="0">
                            <a:solidFill>
                              <a:srgbClr val="002060"/>
                            </a:solidFill>
                            <a:latin typeface="Cambria Math" panose="02040503050406030204" pitchFamily="18" charset="0"/>
                          </a:rPr>
                        </m:ctrlPr>
                      </m:dPr>
                      <m:e>
                        <m:m>
                          <m:mPr>
                            <m:plcHide m:val="on"/>
                            <m:mcs>
                              <m:mc>
                                <m:mcPr>
                                  <m:count m:val="1"/>
                                  <m:mcJc m:val="center"/>
                                </m:mcPr>
                              </m:mc>
                            </m:mcs>
                            <m:ctrlPr>
                              <a:rPr lang="en-GB" sz="2400" i="1" dirty="0">
                                <a:solidFill>
                                  <a:srgbClr val="002060"/>
                                </a:solidFill>
                                <a:latin typeface="Cambria Math" panose="02040503050406030204" pitchFamily="18" charset="0"/>
                              </a:rPr>
                            </m:ctrlPr>
                          </m:mPr>
                          <m:mr>
                            <m:e>
                              <m:r>
                                <a:rPr lang="de-DE" sz="2400" b="0" i="1" dirty="0" smtClean="0">
                                  <a:solidFill>
                                    <a:srgbClr val="002060"/>
                                  </a:solidFill>
                                  <a:latin typeface="Cambria Math" panose="02040503050406030204" pitchFamily="18" charset="0"/>
                                </a:rPr>
                                <m:t>𝑎</m:t>
                              </m:r>
                            </m:e>
                          </m:mr>
                          <m:mr>
                            <m:e>
                              <m:r>
                                <a:rPr lang="de-DE" sz="2400" b="0" i="1" dirty="0" smtClean="0">
                                  <a:solidFill>
                                    <a:srgbClr val="002060"/>
                                  </a:solidFill>
                                  <a:latin typeface="Cambria Math" panose="02040503050406030204" pitchFamily="18" charset="0"/>
                                </a:rPr>
                                <m:t>𝑏</m:t>
                              </m:r>
                            </m:e>
                          </m:mr>
                        </m:m>
                      </m:e>
                    </m:d>
                  </m:oMath>
                </a14:m>
                <a:r>
                  <a:rPr lang="en-GB" sz="2400">
                    <a:solidFill>
                      <a:schemeClr val="tx2"/>
                    </a:solidFill>
                  </a:rPr>
                  <a:t>   +    </a:t>
                </a:r>
                <a14:m>
                  <m:oMath xmlns:m="http://schemas.openxmlformats.org/officeDocument/2006/math">
                    <m:d>
                      <m:dPr>
                        <m:begChr m:val="["/>
                        <m:endChr m:val="]"/>
                        <m:ctrlPr>
                          <a:rPr lang="en-GB" sz="2400" i="1" dirty="0" smtClean="0">
                            <a:solidFill>
                              <a:srgbClr val="C00000"/>
                            </a:solidFill>
                            <a:latin typeface="Cambria Math" panose="02040503050406030204" pitchFamily="18" charset="0"/>
                          </a:rPr>
                        </m:ctrlPr>
                      </m:dPr>
                      <m:e>
                        <m:m>
                          <m:mPr>
                            <m:plcHide m:val="on"/>
                            <m:mcs>
                              <m:mc>
                                <m:mcPr>
                                  <m:count m:val="1"/>
                                  <m:mcJc m:val="center"/>
                                </m:mcPr>
                              </m:mc>
                            </m:mcs>
                            <m:ctrlPr>
                              <a:rPr lang="en-GB" sz="2400" i="1" dirty="0" smtClean="0">
                                <a:solidFill>
                                  <a:srgbClr val="C00000"/>
                                </a:solidFill>
                                <a:latin typeface="Cambria Math" panose="02040503050406030204" pitchFamily="18" charset="0"/>
                              </a:rPr>
                            </m:ctrlPr>
                          </m:mPr>
                          <m:mr>
                            <m:e>
                              <m:sSub>
                                <m:sSubPr>
                                  <m:ctrlPr>
                                    <a:rPr lang="en-GB" sz="2400" i="1" dirty="0">
                                      <a:solidFill>
                                        <a:srgbClr val="C00000"/>
                                      </a:solidFill>
                                      <a:latin typeface="Cambria Math" panose="02040503050406030204" pitchFamily="18" charset="0"/>
                                    </a:rPr>
                                  </m:ctrlPr>
                                </m:sSubPr>
                                <m:e>
                                  <m:r>
                                    <a:rPr lang="en-GB" sz="2400" b="0" i="1" dirty="0" smtClean="0">
                                      <a:solidFill>
                                        <a:srgbClr val="C00000"/>
                                      </a:solidFill>
                                      <a:latin typeface="Cambria Math" panose="02040503050406030204" pitchFamily="18" charset="0"/>
                                    </a:rPr>
                                    <m:t>𝑒</m:t>
                                  </m:r>
                                </m:e>
                                <m:sub>
                                  <m:r>
                                    <a:rPr lang="en-GB" sz="2400" dirty="0">
                                      <a:solidFill>
                                        <a:srgbClr val="C00000"/>
                                      </a:solidFill>
                                      <a:latin typeface="Cambria Math" panose="02040503050406030204" pitchFamily="18" charset="0"/>
                                    </a:rPr>
                                    <m:t>1</m:t>
                                  </m:r>
                                </m:sub>
                              </m:sSub>
                            </m:e>
                          </m:mr>
                          <m:mr>
                            <m:e>
                              <m:sSub>
                                <m:sSubPr>
                                  <m:ctrlPr>
                                    <a:rPr lang="en-GB" sz="2400" i="1" dirty="0">
                                      <a:solidFill>
                                        <a:srgbClr val="C00000"/>
                                      </a:solidFill>
                                      <a:latin typeface="Cambria Math" panose="02040503050406030204" pitchFamily="18" charset="0"/>
                                    </a:rPr>
                                  </m:ctrlPr>
                                </m:sSubPr>
                                <m:e>
                                  <m:r>
                                    <a:rPr lang="en-GB" sz="2400" b="0" i="1" dirty="0" smtClean="0">
                                      <a:solidFill>
                                        <a:srgbClr val="C00000"/>
                                      </a:solidFill>
                                      <a:latin typeface="Cambria Math" panose="02040503050406030204" pitchFamily="18" charset="0"/>
                                    </a:rPr>
                                    <m:t>𝑒</m:t>
                                  </m:r>
                                </m:e>
                                <m:sub>
                                  <m:r>
                                    <a:rPr lang="en-GB" sz="2400" dirty="0">
                                      <a:solidFill>
                                        <a:srgbClr val="C00000"/>
                                      </a:solidFill>
                                      <a:latin typeface="Cambria Math" panose="02040503050406030204" pitchFamily="18" charset="0"/>
                                    </a:rPr>
                                    <m:t>2</m:t>
                                  </m:r>
                                </m:sub>
                              </m:sSub>
                            </m:e>
                          </m:mr>
                          <m:mr>
                            <m:e>
                              <m:sSub>
                                <m:sSubPr>
                                  <m:ctrlPr>
                                    <a:rPr lang="en-GB" sz="2400" i="1" dirty="0">
                                      <a:solidFill>
                                        <a:srgbClr val="C00000"/>
                                      </a:solidFill>
                                      <a:latin typeface="Cambria Math" panose="02040503050406030204" pitchFamily="18" charset="0"/>
                                    </a:rPr>
                                  </m:ctrlPr>
                                </m:sSubPr>
                                <m:e>
                                  <m:r>
                                    <a:rPr lang="en-GB" sz="2400" b="0" i="1" dirty="0" smtClean="0">
                                      <a:solidFill>
                                        <a:srgbClr val="C00000"/>
                                      </a:solidFill>
                                      <a:latin typeface="Cambria Math" panose="02040503050406030204" pitchFamily="18" charset="0"/>
                                    </a:rPr>
                                    <m:t>𝑒</m:t>
                                  </m:r>
                                </m:e>
                                <m:sub>
                                  <m:r>
                                    <a:rPr lang="en-GB" sz="2400" dirty="0">
                                      <a:solidFill>
                                        <a:srgbClr val="C00000"/>
                                      </a:solidFill>
                                      <a:latin typeface="Cambria Math" panose="02040503050406030204" pitchFamily="18" charset="0"/>
                                    </a:rPr>
                                    <m:t>3</m:t>
                                  </m:r>
                                </m:sub>
                              </m:sSub>
                            </m:e>
                          </m:mr>
                        </m:m>
                      </m:e>
                    </m:d>
                  </m:oMath>
                </a14:m>
                <a:endParaRPr lang="en-DE" sz="2400">
                  <a:solidFill>
                    <a:schemeClr val="tx2"/>
                  </a:solidFill>
                </a:endParaRPr>
              </a:p>
            </p:txBody>
          </p:sp>
        </mc:Choice>
        <mc:Fallback xmlns="">
          <p:sp>
            <p:nvSpPr>
              <p:cNvPr id="9" name="TextBox 8">
                <a:extLst>
                  <a:ext uri="{FF2B5EF4-FFF2-40B4-BE49-F238E27FC236}">
                    <a16:creationId xmlns:a16="http://schemas.microsoft.com/office/drawing/2014/main" id="{63732FDA-CAC2-5BB1-70AF-7ADB6F5D07A3}"/>
                  </a:ext>
                </a:extLst>
              </p:cNvPr>
              <p:cNvSpPr txBox="1">
                <a:spLocks noRot="1" noChangeAspect="1" noMove="1" noResize="1" noEditPoints="1" noAdjustHandles="1" noChangeArrowheads="1" noChangeShapeType="1" noTextEdit="1"/>
              </p:cNvSpPr>
              <p:nvPr/>
            </p:nvSpPr>
            <p:spPr>
              <a:xfrm>
                <a:off x="2198119" y="2921299"/>
                <a:ext cx="5365001" cy="1266180"/>
              </a:xfrm>
              <a:prstGeom prst="rect">
                <a:avLst/>
              </a:prstGeom>
              <a:blipFill>
                <a:blip r:embed="rId3"/>
                <a:stretch>
                  <a:fillRect/>
                </a:stretch>
              </a:blipFill>
            </p:spPr>
            <p:txBody>
              <a:bodyPr/>
              <a:lstStyle/>
              <a:p>
                <a:r>
                  <a:rPr lang="en-DE">
                    <a:noFill/>
                  </a:rPr>
                  <a:t> </a:t>
                </a:r>
              </a:p>
            </p:txBody>
          </p:sp>
        </mc:Fallback>
      </mc:AlternateContent>
      <p:sp>
        <p:nvSpPr>
          <p:cNvPr id="13" name="TextBox 12">
            <a:extLst>
              <a:ext uri="{FF2B5EF4-FFF2-40B4-BE49-F238E27FC236}">
                <a16:creationId xmlns:a16="http://schemas.microsoft.com/office/drawing/2014/main" id="{714BDEF8-B313-1076-2936-0047F94A6C2B}"/>
              </a:ext>
            </a:extLst>
          </p:cNvPr>
          <p:cNvSpPr txBox="1"/>
          <p:nvPr/>
        </p:nvSpPr>
        <p:spPr>
          <a:xfrm>
            <a:off x="1429143" y="4199522"/>
            <a:ext cx="1526060" cy="369332"/>
          </a:xfrm>
          <a:prstGeom prst="rect">
            <a:avLst/>
          </a:prstGeom>
          <a:noFill/>
        </p:spPr>
        <p:txBody>
          <a:bodyPr wrap="square" rtlCol="0">
            <a:spAutoFit/>
          </a:bodyPr>
          <a:lstStyle/>
          <a:p>
            <a:pPr algn="ctr"/>
            <a:r>
              <a:rPr lang="en-GB">
                <a:solidFill>
                  <a:srgbClr val="00863D"/>
                </a:solidFill>
              </a:rPr>
              <a:t>observations</a:t>
            </a:r>
            <a:endParaRPr lang="en-DE">
              <a:solidFill>
                <a:srgbClr val="00863D"/>
              </a:solidFill>
            </a:endParaRPr>
          </a:p>
        </p:txBody>
      </p:sp>
      <p:sp>
        <p:nvSpPr>
          <p:cNvPr id="14" name="TextBox 13">
            <a:extLst>
              <a:ext uri="{FF2B5EF4-FFF2-40B4-BE49-F238E27FC236}">
                <a16:creationId xmlns:a16="http://schemas.microsoft.com/office/drawing/2014/main" id="{D7EEBD9B-1659-3878-A067-378F89056642}"/>
              </a:ext>
            </a:extLst>
          </p:cNvPr>
          <p:cNvSpPr txBox="1"/>
          <p:nvPr/>
        </p:nvSpPr>
        <p:spPr>
          <a:xfrm>
            <a:off x="3360507" y="4230053"/>
            <a:ext cx="1008744" cy="646331"/>
          </a:xfrm>
          <a:prstGeom prst="rect">
            <a:avLst/>
          </a:prstGeom>
          <a:noFill/>
        </p:spPr>
        <p:txBody>
          <a:bodyPr wrap="square" rtlCol="0">
            <a:spAutoFit/>
          </a:bodyPr>
          <a:lstStyle/>
          <a:p>
            <a:r>
              <a:rPr lang="en-GB"/>
              <a:t>design matrix</a:t>
            </a:r>
          </a:p>
        </p:txBody>
      </p:sp>
      <p:sp>
        <p:nvSpPr>
          <p:cNvPr id="17" name="TextBox 16">
            <a:extLst>
              <a:ext uri="{FF2B5EF4-FFF2-40B4-BE49-F238E27FC236}">
                <a16:creationId xmlns:a16="http://schemas.microsoft.com/office/drawing/2014/main" id="{5EDF7011-2CBB-0DD6-9A8A-78B0C197AAA5}"/>
              </a:ext>
            </a:extLst>
          </p:cNvPr>
          <p:cNvSpPr txBox="1"/>
          <p:nvPr/>
        </p:nvSpPr>
        <p:spPr>
          <a:xfrm>
            <a:off x="4502581" y="4217149"/>
            <a:ext cx="1383958" cy="646331"/>
          </a:xfrm>
          <a:prstGeom prst="rect">
            <a:avLst/>
          </a:prstGeom>
          <a:noFill/>
        </p:spPr>
        <p:txBody>
          <a:bodyPr wrap="square" rtlCol="0">
            <a:spAutoFit/>
          </a:bodyPr>
          <a:lstStyle/>
          <a:p>
            <a:r>
              <a:rPr lang="en-GB">
                <a:solidFill>
                  <a:srgbClr val="002060"/>
                </a:solidFill>
              </a:rPr>
              <a:t>unknown parameters</a:t>
            </a:r>
            <a:endParaRPr lang="en-DE">
              <a:solidFill>
                <a:srgbClr val="002060"/>
              </a:solidFill>
            </a:endParaRPr>
          </a:p>
        </p:txBody>
      </p:sp>
      <p:sp>
        <p:nvSpPr>
          <p:cNvPr id="18" name="TextBox 17">
            <a:extLst>
              <a:ext uri="{FF2B5EF4-FFF2-40B4-BE49-F238E27FC236}">
                <a16:creationId xmlns:a16="http://schemas.microsoft.com/office/drawing/2014/main" id="{2AFFE5EF-08CF-8079-3A2D-7DAE6048E832}"/>
              </a:ext>
            </a:extLst>
          </p:cNvPr>
          <p:cNvSpPr txBox="1"/>
          <p:nvPr/>
        </p:nvSpPr>
        <p:spPr>
          <a:xfrm>
            <a:off x="1984668" y="1660358"/>
            <a:ext cx="4030270" cy="369332"/>
          </a:xfrm>
          <a:prstGeom prst="rect">
            <a:avLst/>
          </a:prstGeom>
          <a:noFill/>
        </p:spPr>
        <p:txBody>
          <a:bodyPr wrap="none" rtlCol="0">
            <a:spAutoFit/>
          </a:bodyPr>
          <a:lstStyle/>
          <a:p>
            <a:r>
              <a:rPr lang="en-GB"/>
              <a:t>3+ observations by only 2 unknowns!</a:t>
            </a:r>
            <a:endParaRPr lang="en-DE"/>
          </a:p>
        </p:txBody>
      </p:sp>
      <p:sp>
        <p:nvSpPr>
          <p:cNvPr id="22" name="TextBox 21">
            <a:extLst>
              <a:ext uri="{FF2B5EF4-FFF2-40B4-BE49-F238E27FC236}">
                <a16:creationId xmlns:a16="http://schemas.microsoft.com/office/drawing/2014/main" id="{F2DA0EF2-9079-B64C-F830-9E84FABB53F0}"/>
              </a:ext>
            </a:extLst>
          </p:cNvPr>
          <p:cNvSpPr txBox="1"/>
          <p:nvPr/>
        </p:nvSpPr>
        <p:spPr>
          <a:xfrm>
            <a:off x="6079491" y="4230053"/>
            <a:ext cx="704039" cy="369332"/>
          </a:xfrm>
          <a:prstGeom prst="rect">
            <a:avLst/>
          </a:prstGeom>
          <a:noFill/>
        </p:spPr>
        <p:txBody>
          <a:bodyPr wrap="none" rtlCol="0">
            <a:spAutoFit/>
          </a:bodyPr>
          <a:lstStyle/>
          <a:p>
            <a:r>
              <a:rPr lang="en-GB">
                <a:solidFill>
                  <a:srgbClr val="C00000"/>
                </a:solidFill>
              </a:rPr>
              <a:t>error</a:t>
            </a:r>
            <a:endParaRPr lang="en-DE">
              <a:solidFill>
                <a:srgbClr val="C00000"/>
              </a:solidFill>
            </a:endParaRPr>
          </a:p>
        </p:txBody>
      </p:sp>
      <p:sp>
        <p:nvSpPr>
          <p:cNvPr id="8" name="Textfeld 7">
            <a:extLst>
              <a:ext uri="{FF2B5EF4-FFF2-40B4-BE49-F238E27FC236}">
                <a16:creationId xmlns:a16="http://schemas.microsoft.com/office/drawing/2014/main" id="{08BC8184-C540-41AB-ACF7-F806DAD4214B}"/>
              </a:ext>
            </a:extLst>
          </p:cNvPr>
          <p:cNvSpPr txBox="1"/>
          <p:nvPr/>
        </p:nvSpPr>
        <p:spPr>
          <a:xfrm>
            <a:off x="513014" y="1656977"/>
            <a:ext cx="1146468" cy="646331"/>
          </a:xfrm>
          <a:prstGeom prst="rect">
            <a:avLst/>
          </a:prstGeom>
          <a:noFill/>
        </p:spPr>
        <p:txBody>
          <a:bodyPr wrap="none" rtlCol="0">
            <a:spAutoFit/>
          </a:bodyPr>
          <a:lstStyle/>
          <a:p>
            <a:r>
              <a:rPr lang="en-GB">
                <a:solidFill>
                  <a:srgbClr val="212121"/>
                </a:solidFill>
                <a:latin typeface="Roboto" panose="02000000000000000000" pitchFamily="2" charset="0"/>
              </a:rPr>
              <a:t>Example:</a:t>
            </a:r>
          </a:p>
          <a:p>
            <a:endParaRPr lang="en-GB"/>
          </a:p>
        </p:txBody>
      </p:sp>
      <mc:AlternateContent xmlns:mc="http://schemas.openxmlformats.org/markup-compatibility/2006" xmlns:a14="http://schemas.microsoft.com/office/drawing/2010/main">
        <mc:Choice Requires="a14">
          <p:sp>
            <p:nvSpPr>
              <p:cNvPr id="10" name="Textfeld 9">
                <a:extLst>
                  <a:ext uri="{FF2B5EF4-FFF2-40B4-BE49-F238E27FC236}">
                    <a16:creationId xmlns:a16="http://schemas.microsoft.com/office/drawing/2014/main" id="{3AF51765-F2FE-403F-9DEE-AEBC21AAE9B4}"/>
                  </a:ext>
                </a:extLst>
              </p:cNvPr>
              <p:cNvSpPr txBox="1"/>
              <p:nvPr/>
            </p:nvSpPr>
            <p:spPr>
              <a:xfrm>
                <a:off x="8193879" y="3838086"/>
                <a:ext cx="1833237" cy="103829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pt-BR" sz="2400" i="1" smtClean="0">
                              <a:solidFill>
                                <a:srgbClr val="C00000"/>
                              </a:solidFill>
                              <a:latin typeface="Cambria Math" panose="02040503050406030204" pitchFamily="18" charset="0"/>
                            </a:rPr>
                          </m:ctrlPr>
                        </m:naryPr>
                        <m:sub>
                          <m:r>
                            <a:rPr lang="de-DE" sz="2400" b="0" i="1" smtClean="0">
                              <a:solidFill>
                                <a:srgbClr val="C00000"/>
                              </a:solidFill>
                              <a:latin typeface="Cambria Math" panose="02040503050406030204" pitchFamily="18" charset="0"/>
                            </a:rPr>
                            <m:t>𝑖</m:t>
                          </m:r>
                          <m:r>
                            <a:rPr lang="pt-BR" sz="2400" i="1" smtClean="0">
                              <a:solidFill>
                                <a:srgbClr val="C00000"/>
                              </a:solidFill>
                              <a:latin typeface="Cambria Math" panose="02040503050406030204" pitchFamily="18" charset="0"/>
                            </a:rPr>
                            <m:t>=</m:t>
                          </m:r>
                          <m:r>
                            <a:rPr lang="de-DE" sz="2400" i="1" smtClean="0">
                              <a:solidFill>
                                <a:srgbClr val="C00000"/>
                              </a:solidFill>
                              <a:latin typeface="Cambria Math" panose="02040503050406030204" pitchFamily="18" charset="0"/>
                            </a:rPr>
                            <m:t>1</m:t>
                          </m:r>
                        </m:sub>
                        <m:sup>
                          <m:r>
                            <a:rPr lang="de-DE" sz="2400" i="1" smtClean="0">
                              <a:solidFill>
                                <a:srgbClr val="C00000"/>
                              </a:solidFill>
                              <a:latin typeface="Cambria Math" panose="02040503050406030204" pitchFamily="18" charset="0"/>
                            </a:rPr>
                            <m:t>3</m:t>
                          </m:r>
                        </m:sup>
                        <m:e>
                          <m:sSup>
                            <m:sSupPr>
                              <m:ctrlPr>
                                <a:rPr lang="pt-BR" sz="2400" i="1" smtClean="0">
                                  <a:solidFill>
                                    <a:srgbClr val="C00000"/>
                                  </a:solidFill>
                                  <a:latin typeface="Cambria Math" panose="02040503050406030204" pitchFamily="18" charset="0"/>
                                </a:rPr>
                              </m:ctrlPr>
                            </m:sSupPr>
                            <m:e>
                              <m:sSubSup>
                                <m:sSubSupPr>
                                  <m:ctrlPr>
                                    <a:rPr lang="de-DE" sz="2400" i="1" smtClean="0">
                                      <a:solidFill>
                                        <a:srgbClr val="C00000"/>
                                      </a:solidFill>
                                      <a:latin typeface="Cambria Math" panose="02040503050406030204" pitchFamily="18" charset="0"/>
                                    </a:rPr>
                                  </m:ctrlPr>
                                </m:sSubSupPr>
                                <m:e>
                                  <m:r>
                                    <a:rPr lang="de-DE" sz="2400" i="1">
                                      <a:solidFill>
                                        <a:srgbClr val="C00000"/>
                                      </a:solidFill>
                                      <a:latin typeface="Cambria Math" panose="02040503050406030204" pitchFamily="18" charset="0"/>
                                    </a:rPr>
                                    <m:t>𝑒</m:t>
                                  </m:r>
                                </m:e>
                                <m:sub>
                                  <m:r>
                                    <a:rPr lang="de-DE" sz="2400" i="1">
                                      <a:solidFill>
                                        <a:srgbClr val="C00000"/>
                                      </a:solidFill>
                                      <a:latin typeface="Cambria Math" panose="02040503050406030204" pitchFamily="18" charset="0"/>
                                    </a:rPr>
                                    <m:t>𝑖</m:t>
                                  </m:r>
                                </m:sub>
                                <m:sup>
                                  <m:r>
                                    <a:rPr lang="de-DE" sz="2400" i="1" smtClean="0">
                                      <a:solidFill>
                                        <a:srgbClr val="C00000"/>
                                      </a:solidFill>
                                      <a:latin typeface="Cambria Math" panose="02040503050406030204" pitchFamily="18" charset="0"/>
                                    </a:rPr>
                                    <m:t>2</m:t>
                                  </m:r>
                                </m:sup>
                              </m:sSubSup>
                              <m:r>
                                <a:rPr lang="de-DE" sz="2400" i="1" smtClean="0">
                                  <a:solidFill>
                                    <a:srgbClr val="C00000"/>
                                  </a:solidFill>
                                  <a:latin typeface="Cambria Math" panose="02040503050406030204" pitchFamily="18" charset="0"/>
                                </a:rPr>
                                <m:t>=</m:t>
                              </m:r>
                              <m:r>
                                <a:rPr lang="de-DE" sz="2400" i="1" smtClean="0">
                                  <a:solidFill>
                                    <a:srgbClr val="C00000"/>
                                  </a:solidFill>
                                  <a:latin typeface="Cambria Math" panose="02040503050406030204" pitchFamily="18" charset="0"/>
                                </a:rPr>
                                <m:t>𝑚𝑖𝑛</m:t>
                              </m:r>
                            </m:e>
                            <m:sup/>
                          </m:sSup>
                        </m:e>
                      </m:nary>
                    </m:oMath>
                  </m:oMathPara>
                </a14:m>
                <a:endParaRPr lang="en-GB" sz="2400" i="1">
                  <a:solidFill>
                    <a:srgbClr val="C00000"/>
                  </a:solidFill>
                  <a:latin typeface="Cambria Math" panose="02040503050406030204" pitchFamily="18" charset="0"/>
                </a:endParaRPr>
              </a:p>
            </p:txBody>
          </p:sp>
        </mc:Choice>
        <mc:Fallback xmlns="">
          <p:sp>
            <p:nvSpPr>
              <p:cNvPr id="10" name="Textfeld 9">
                <a:extLst>
                  <a:ext uri="{FF2B5EF4-FFF2-40B4-BE49-F238E27FC236}">
                    <a16:creationId xmlns:a16="http://schemas.microsoft.com/office/drawing/2014/main" id="{3AF51765-F2FE-403F-9DEE-AEBC21AAE9B4}"/>
                  </a:ext>
                </a:extLst>
              </p:cNvPr>
              <p:cNvSpPr txBox="1">
                <a:spLocks noRot="1" noChangeAspect="1" noMove="1" noResize="1" noEditPoints="1" noAdjustHandles="1" noChangeArrowheads="1" noChangeShapeType="1" noTextEdit="1"/>
              </p:cNvSpPr>
              <p:nvPr/>
            </p:nvSpPr>
            <p:spPr>
              <a:xfrm>
                <a:off x="8193879" y="3838086"/>
                <a:ext cx="1833237" cy="1038298"/>
              </a:xfrm>
              <a:prstGeom prst="rect">
                <a:avLst/>
              </a:prstGeom>
              <a:blipFill>
                <a:blip r:embed="rId4"/>
                <a:stretch>
                  <a:fillRect/>
                </a:stretch>
              </a:blipFill>
            </p:spPr>
            <p:txBody>
              <a:bodyPr/>
              <a:lstStyle/>
              <a:p>
                <a:r>
                  <a:rPr lang="en-DE">
                    <a:noFill/>
                  </a:rPr>
                  <a:t> </a:t>
                </a:r>
              </a:p>
            </p:txBody>
          </p:sp>
        </mc:Fallback>
      </mc:AlternateContent>
      <p:sp>
        <p:nvSpPr>
          <p:cNvPr id="11" name="Textfeld 10">
            <a:extLst>
              <a:ext uri="{FF2B5EF4-FFF2-40B4-BE49-F238E27FC236}">
                <a16:creationId xmlns:a16="http://schemas.microsoft.com/office/drawing/2014/main" id="{E8831C0B-A766-430F-8EB0-1E784557893D}"/>
              </a:ext>
            </a:extLst>
          </p:cNvPr>
          <p:cNvSpPr txBox="1"/>
          <p:nvPr/>
        </p:nvSpPr>
        <p:spPr>
          <a:xfrm>
            <a:off x="7968424" y="5008250"/>
            <a:ext cx="2187330" cy="369332"/>
          </a:xfrm>
          <a:prstGeom prst="rect">
            <a:avLst/>
          </a:prstGeom>
          <a:noFill/>
        </p:spPr>
        <p:txBody>
          <a:bodyPr wrap="none" rtlCol="0">
            <a:spAutoFit/>
          </a:bodyPr>
          <a:lstStyle/>
          <a:p>
            <a:r>
              <a:rPr lang="en-GB" dirty="0"/>
              <a:t>Last square condition</a:t>
            </a:r>
          </a:p>
        </p:txBody>
      </p:sp>
      <p:pic>
        <p:nvPicPr>
          <p:cNvPr id="20" name="Picture 2" descr="undefined">
            <a:extLst>
              <a:ext uri="{FF2B5EF4-FFF2-40B4-BE49-F238E27FC236}">
                <a16:creationId xmlns:a16="http://schemas.microsoft.com/office/drawing/2014/main" id="{4D3DD03D-E47F-4B18-A3A6-4894D79DF2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0787" y="49787"/>
            <a:ext cx="4325831" cy="3555238"/>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18">
            <a:extLst>
              <a:ext uri="{FF2B5EF4-FFF2-40B4-BE49-F238E27FC236}">
                <a16:creationId xmlns:a16="http://schemas.microsoft.com/office/drawing/2014/main" id="{914F29ED-A654-4631-932B-4A026658B39C}"/>
              </a:ext>
            </a:extLst>
          </p:cNvPr>
          <p:cNvSpPr txBox="1"/>
          <p:nvPr/>
        </p:nvSpPr>
        <p:spPr>
          <a:xfrm>
            <a:off x="9778458" y="2799469"/>
            <a:ext cx="2055627" cy="369332"/>
          </a:xfrm>
          <a:prstGeom prst="rect">
            <a:avLst/>
          </a:prstGeom>
          <a:noFill/>
        </p:spPr>
        <p:txBody>
          <a:bodyPr wrap="none" rtlCol="0">
            <a:spAutoFit/>
          </a:bodyPr>
          <a:lstStyle/>
          <a:p>
            <a:r>
              <a:rPr lang="en-GB"/>
              <a:t>Linear Regression</a:t>
            </a:r>
            <a:endParaRPr lang="en-DE"/>
          </a:p>
        </p:txBody>
      </p:sp>
      <p:sp>
        <p:nvSpPr>
          <p:cNvPr id="24" name="TextBox 20">
            <a:extLst>
              <a:ext uri="{FF2B5EF4-FFF2-40B4-BE49-F238E27FC236}">
                <a16:creationId xmlns:a16="http://schemas.microsoft.com/office/drawing/2014/main" id="{12604242-A657-4968-A906-45C57EDABE62}"/>
              </a:ext>
            </a:extLst>
          </p:cNvPr>
          <p:cNvSpPr txBox="1"/>
          <p:nvPr/>
        </p:nvSpPr>
        <p:spPr>
          <a:xfrm>
            <a:off x="684288" y="6036095"/>
            <a:ext cx="8685989" cy="369332"/>
          </a:xfrm>
          <a:prstGeom prst="rect">
            <a:avLst/>
          </a:prstGeom>
          <a:noFill/>
        </p:spPr>
        <p:txBody>
          <a:bodyPr wrap="square" rtlCol="0">
            <a:spAutoFit/>
          </a:bodyPr>
          <a:lstStyle/>
          <a:p>
            <a:r>
              <a:rPr lang="en-GB" dirty="0"/>
              <a:t>The resulting parameters are describing a best fitted line to the observations.</a:t>
            </a:r>
            <a:endParaRPr lang="en-DE"/>
          </a:p>
        </p:txBody>
      </p:sp>
      <p:sp>
        <p:nvSpPr>
          <p:cNvPr id="3" name="Title 2">
            <a:extLst>
              <a:ext uri="{FF2B5EF4-FFF2-40B4-BE49-F238E27FC236}">
                <a16:creationId xmlns:a16="http://schemas.microsoft.com/office/drawing/2014/main" id="{0219FCB5-41EE-CD34-A113-5CE59C73CD1B}"/>
              </a:ext>
            </a:extLst>
          </p:cNvPr>
          <p:cNvSpPr txBox="1">
            <a:spLocks/>
          </p:cNvSpPr>
          <p:nvPr/>
        </p:nvSpPr>
        <p:spPr>
          <a:xfrm>
            <a:off x="0" y="1047"/>
            <a:ext cx="6096000"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a:solidFill>
                  <a:schemeClr val="bg1"/>
                </a:solidFill>
                <a:latin typeface="Calibri" panose="020F0502020204030204" pitchFamily="34" charset="0"/>
                <a:cs typeface="Calibri" panose="020F0502020204030204" pitchFamily="34" charset="0"/>
              </a:rPr>
              <a:t>What is “least squares”</a:t>
            </a:r>
            <a:endParaRPr lang="en-GB" sz="4400" b="1">
              <a:solidFill>
                <a:schemeClr val="bg1"/>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C2CE9B5A-FB4D-3B7C-AAC4-8EBE571C0671}"/>
              </a:ext>
            </a:extLst>
          </p:cNvPr>
          <p:cNvSpPr txBox="1"/>
          <p:nvPr/>
        </p:nvSpPr>
        <p:spPr>
          <a:xfrm>
            <a:off x="684288" y="5118878"/>
            <a:ext cx="6099242" cy="923330"/>
          </a:xfrm>
          <a:prstGeom prst="rect">
            <a:avLst/>
          </a:prstGeom>
          <a:noFill/>
        </p:spPr>
        <p:txBody>
          <a:bodyPr wrap="square">
            <a:spAutoFit/>
          </a:bodyPr>
          <a:lstStyle/>
          <a:p>
            <a:r>
              <a:rPr lang="en-AU" i="1" dirty="0">
                <a:solidFill>
                  <a:schemeClr val="bg1">
                    <a:lumMod val="50000"/>
                  </a:schemeClr>
                </a:solidFill>
              </a:rPr>
              <a:t>Design matrix: Organizes the values of explanatory variables (independent variables) for multiple observations in a structured way.</a:t>
            </a:r>
            <a:endParaRPr lang="en-US" i="1" dirty="0">
              <a:solidFill>
                <a:schemeClr val="bg1">
                  <a:lumMod val="50000"/>
                </a:schemeClr>
              </a:solidFill>
            </a:endParaRPr>
          </a:p>
        </p:txBody>
      </p:sp>
    </p:spTree>
    <p:extLst>
      <p:ext uri="{BB962C8B-B14F-4D97-AF65-F5344CB8AC3E}">
        <p14:creationId xmlns:p14="http://schemas.microsoft.com/office/powerpoint/2010/main" val="1567653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27EFFC5-0559-21AA-245C-A365A91DD502}"/>
            </a:ext>
          </a:extLst>
        </p:cNvPr>
        <p:cNvGrpSpPr/>
        <p:nvPr/>
      </p:nvGrpSpPr>
      <p:grpSpPr>
        <a:xfrm>
          <a:off x="0" y="0"/>
          <a:ext cx="0" cy="0"/>
          <a:chOff x="0" y="0"/>
          <a:chExt cx="0" cy="0"/>
        </a:xfrm>
      </p:grpSpPr>
      <p:pic>
        <p:nvPicPr>
          <p:cNvPr id="17" name="Picture 16" descr="A logo with a circular design&#10;&#10;Description automatically generated with medium confidence">
            <a:extLst>
              <a:ext uri="{FF2B5EF4-FFF2-40B4-BE49-F238E27FC236}">
                <a16:creationId xmlns:a16="http://schemas.microsoft.com/office/drawing/2014/main" id="{5819F6F2-C0D3-B2BB-B007-0B43406B1D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grpSp>
        <p:nvGrpSpPr>
          <p:cNvPr id="35" name="Group 34">
            <a:extLst>
              <a:ext uri="{FF2B5EF4-FFF2-40B4-BE49-F238E27FC236}">
                <a16:creationId xmlns:a16="http://schemas.microsoft.com/office/drawing/2014/main" id="{A57CDE5D-7148-61A8-072A-27C708AF9358}"/>
              </a:ext>
            </a:extLst>
          </p:cNvPr>
          <p:cNvGrpSpPr/>
          <p:nvPr/>
        </p:nvGrpSpPr>
        <p:grpSpPr>
          <a:xfrm>
            <a:off x="10070436" y="5671144"/>
            <a:ext cx="2531327" cy="1220833"/>
            <a:chOff x="0" y="5637167"/>
            <a:chExt cx="2531327" cy="1220833"/>
          </a:xfrm>
        </p:grpSpPr>
        <p:sp>
          <p:nvSpPr>
            <p:cNvPr id="36" name="Rectangle 35">
              <a:extLst>
                <a:ext uri="{FF2B5EF4-FFF2-40B4-BE49-F238E27FC236}">
                  <a16:creationId xmlns:a16="http://schemas.microsoft.com/office/drawing/2014/main" id="{5F2ECF90-B311-EC49-7BD1-84C6D7888CAD}"/>
                </a:ext>
              </a:extLst>
            </p:cNvPr>
            <p:cNvSpPr/>
            <p:nvPr/>
          </p:nvSpPr>
          <p:spPr>
            <a:xfrm>
              <a:off x="0" y="5637167"/>
              <a:ext cx="2531327" cy="1220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7" name="Text Box 2">
              <a:extLst>
                <a:ext uri="{FF2B5EF4-FFF2-40B4-BE49-F238E27FC236}">
                  <a16:creationId xmlns:a16="http://schemas.microsoft.com/office/drawing/2014/main" id="{02CDD8A2-4BFC-A6A5-7DB2-F041D645E699}"/>
                </a:ext>
              </a:extLst>
            </p:cNvPr>
            <p:cNvSpPr txBox="1">
              <a:spLocks noChangeArrowheads="1"/>
            </p:cNvSpPr>
            <p:nvPr/>
          </p:nvSpPr>
          <p:spPr bwMode="auto">
            <a:xfrm>
              <a:off x="317604" y="5854065"/>
              <a:ext cx="1700767" cy="10039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r>
                <a:rPr lang="en-US" sz="2400" b="1">
                  <a:solidFill>
                    <a:srgbClr val="2792B8"/>
                  </a:solidFill>
                  <a:effectLst/>
                  <a:latin typeface="Roboto Condensed" panose="02000000000000000000" pitchFamily="2" charset="0"/>
                  <a:ea typeface="Georgia" panose="02040502050405020303" pitchFamily="18" charset="0"/>
                  <a:cs typeface="Open Sans Extrabold" panose="020B0606030504020204" pitchFamily="34" charset="0"/>
                </a:rPr>
                <a:t>STRONGER.</a:t>
              </a:r>
              <a:endParaRPr lang="en-DE" sz="1100">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a:p>
              <a:r>
                <a:rPr lang="en-US" sz="2400" b="1">
                  <a:solidFill>
                    <a:srgbClr val="2792B8"/>
                  </a:solidFill>
                  <a:effectLst/>
                  <a:latin typeface="Roboto Condensed" panose="02000000000000000000" pitchFamily="2" charset="0"/>
                  <a:ea typeface="Georgia" panose="02040502050405020303" pitchFamily="18" charset="0"/>
                  <a:cs typeface="Open Sans Extrabold" panose="020B0606030504020204" pitchFamily="34" charset="0"/>
                </a:rPr>
                <a:t>TOGETHER.</a:t>
              </a:r>
              <a:endParaRPr lang="en-DE" sz="1100">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p:txBody>
        </p:sp>
        <p:sp>
          <p:nvSpPr>
            <p:cNvPr id="38" name="Rectangle 37">
              <a:extLst>
                <a:ext uri="{FF2B5EF4-FFF2-40B4-BE49-F238E27FC236}">
                  <a16:creationId xmlns:a16="http://schemas.microsoft.com/office/drawing/2014/main" id="{5D16343B-CE70-FE0E-097E-48C67ABFBE49}"/>
                </a:ext>
              </a:extLst>
            </p:cNvPr>
            <p:cNvSpPr/>
            <p:nvPr/>
          </p:nvSpPr>
          <p:spPr>
            <a:xfrm>
              <a:off x="421744" y="6618605"/>
              <a:ext cx="1411434" cy="52705"/>
            </a:xfrm>
            <a:prstGeom prst="rect">
              <a:avLst/>
            </a:prstGeom>
            <a:solidFill>
              <a:srgbClr val="2792B8"/>
            </a:solidFill>
            <a:ln>
              <a:solidFill>
                <a:srgbClr val="2792B8"/>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DE"/>
            </a:p>
          </p:txBody>
        </p:sp>
      </p:grpSp>
      <p:sp>
        <p:nvSpPr>
          <p:cNvPr id="39" name="Title 2">
            <a:extLst>
              <a:ext uri="{FF2B5EF4-FFF2-40B4-BE49-F238E27FC236}">
                <a16:creationId xmlns:a16="http://schemas.microsoft.com/office/drawing/2014/main" id="{9C4CEFEF-F17B-F2A1-4FB9-B649B4CCC71C}"/>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a:solidFill>
                  <a:schemeClr val="bg1"/>
                </a:solidFill>
                <a:latin typeface="Calibri" panose="020F0502020204030204" pitchFamily="34" charset="0"/>
                <a:cs typeface="Calibri" panose="020F0502020204030204" pitchFamily="34" charset="0"/>
              </a:rPr>
              <a:t>Why geodetic adjustments are needed</a:t>
            </a:r>
            <a:endParaRPr lang="en-GB" sz="4400" b="1">
              <a:solidFill>
                <a:schemeClr val="bg1"/>
              </a:solidFill>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50191F0E-7A6A-34DF-DCBE-9883A21AF43C}"/>
              </a:ext>
            </a:extLst>
          </p:cNvPr>
          <p:cNvCxnSpPr>
            <a:cxnSpLocks/>
          </p:cNvCxnSpPr>
          <p:nvPr/>
        </p:nvCxnSpPr>
        <p:spPr>
          <a:xfrm>
            <a:off x="9899565" y="1887109"/>
            <a:ext cx="0" cy="3454400"/>
          </a:xfrm>
          <a:prstGeom prst="line">
            <a:avLst/>
          </a:prstGeom>
          <a:ln w="4762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A5BE6620-0D5F-9195-F483-CB3F68F3E4FB}"/>
              </a:ext>
            </a:extLst>
          </p:cNvPr>
          <p:cNvCxnSpPr>
            <a:cxnSpLocks/>
          </p:cNvCxnSpPr>
          <p:nvPr/>
        </p:nvCxnSpPr>
        <p:spPr>
          <a:xfrm>
            <a:off x="10204693" y="2014275"/>
            <a:ext cx="0" cy="3344333"/>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B6D117A-4018-DE4C-97D7-6A03D1A6DA03}"/>
              </a:ext>
            </a:extLst>
          </p:cNvPr>
          <p:cNvCxnSpPr>
            <a:cxnSpLocks/>
          </p:cNvCxnSpPr>
          <p:nvPr/>
        </p:nvCxnSpPr>
        <p:spPr>
          <a:xfrm>
            <a:off x="10374027" y="1633275"/>
            <a:ext cx="0" cy="3725333"/>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DFE6E4F-16BF-89DE-576D-A2EDC5870CB9}"/>
              </a:ext>
            </a:extLst>
          </p:cNvPr>
          <p:cNvCxnSpPr>
            <a:cxnSpLocks/>
          </p:cNvCxnSpPr>
          <p:nvPr/>
        </p:nvCxnSpPr>
        <p:spPr>
          <a:xfrm>
            <a:off x="10534893" y="2132808"/>
            <a:ext cx="0" cy="322580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ADBB148-6AD2-DE59-AAF6-53ECAB2A63E4}"/>
              </a:ext>
            </a:extLst>
          </p:cNvPr>
          <p:cNvCxnSpPr>
            <a:cxnSpLocks/>
          </p:cNvCxnSpPr>
          <p:nvPr/>
        </p:nvCxnSpPr>
        <p:spPr>
          <a:xfrm>
            <a:off x="10712693" y="3187555"/>
            <a:ext cx="0" cy="2171053"/>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E14CE37-16B1-0FBA-ED98-0E4E5B3C553B}"/>
              </a:ext>
            </a:extLst>
          </p:cNvPr>
          <p:cNvCxnSpPr>
            <a:cxnSpLocks/>
          </p:cNvCxnSpPr>
          <p:nvPr/>
        </p:nvCxnSpPr>
        <p:spPr>
          <a:xfrm>
            <a:off x="10873559" y="1904208"/>
            <a:ext cx="0" cy="345440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764453F-C3C7-9771-5AFC-19E2F8BE473D}"/>
              </a:ext>
            </a:extLst>
          </p:cNvPr>
          <p:cNvCxnSpPr>
            <a:cxnSpLocks/>
          </p:cNvCxnSpPr>
          <p:nvPr/>
        </p:nvCxnSpPr>
        <p:spPr>
          <a:xfrm flipH="1" flipV="1">
            <a:off x="9780970" y="5341509"/>
            <a:ext cx="1685257" cy="17098"/>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3B4FE28-16BC-3107-01C8-5A55A243CE82}"/>
              </a:ext>
            </a:extLst>
          </p:cNvPr>
          <p:cNvCxnSpPr>
            <a:cxnSpLocks/>
          </p:cNvCxnSpPr>
          <p:nvPr/>
        </p:nvCxnSpPr>
        <p:spPr>
          <a:xfrm flipH="1">
            <a:off x="9780970" y="1904208"/>
            <a:ext cx="1685257" cy="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98B7C49-B1BC-665A-4C8B-69C841251DDB}"/>
              </a:ext>
            </a:extLst>
          </p:cNvPr>
          <p:cNvCxnSpPr>
            <a:cxnSpLocks/>
          </p:cNvCxnSpPr>
          <p:nvPr/>
        </p:nvCxnSpPr>
        <p:spPr>
          <a:xfrm>
            <a:off x="11025960" y="1785675"/>
            <a:ext cx="0" cy="3572932"/>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8203F98-F9F2-C437-EAB8-D1D01F38AD80}"/>
              </a:ext>
            </a:extLst>
          </p:cNvPr>
          <p:cNvCxnSpPr>
            <a:cxnSpLocks/>
          </p:cNvCxnSpPr>
          <p:nvPr/>
        </p:nvCxnSpPr>
        <p:spPr>
          <a:xfrm>
            <a:off x="11364627" y="1717942"/>
            <a:ext cx="0" cy="3623567"/>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21AAA30-5675-EE10-EAFE-EBDDF0E013A3}"/>
              </a:ext>
            </a:extLst>
          </p:cNvPr>
          <p:cNvCxnSpPr>
            <a:cxnSpLocks/>
          </p:cNvCxnSpPr>
          <p:nvPr/>
        </p:nvCxnSpPr>
        <p:spPr>
          <a:xfrm>
            <a:off x="11186826" y="1959242"/>
            <a:ext cx="0" cy="3382267"/>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4BF30A9-D454-A6D3-C5EA-A6A926496B74}"/>
              </a:ext>
            </a:extLst>
          </p:cNvPr>
          <p:cNvSpPr txBox="1"/>
          <p:nvPr/>
        </p:nvSpPr>
        <p:spPr>
          <a:xfrm rot="16200000">
            <a:off x="8326679" y="3281300"/>
            <a:ext cx="2640851" cy="369332"/>
          </a:xfrm>
          <a:prstGeom prst="rect">
            <a:avLst/>
          </a:prstGeom>
          <a:noFill/>
        </p:spPr>
        <p:txBody>
          <a:bodyPr wrap="none" rtlCol="0">
            <a:spAutoFit/>
          </a:bodyPr>
          <a:lstStyle/>
          <a:p>
            <a:r>
              <a:rPr lang="en-GB" b="1">
                <a:solidFill>
                  <a:srgbClr val="C00000"/>
                </a:solidFill>
              </a:rPr>
              <a:t>True length (unknown)</a:t>
            </a:r>
            <a:endParaRPr lang="en-DE" b="1">
              <a:solidFill>
                <a:srgbClr val="C00000"/>
              </a:solidFill>
            </a:endParaRPr>
          </a:p>
        </p:txBody>
      </p:sp>
      <p:sp>
        <p:nvSpPr>
          <p:cNvPr id="15" name="TextBox 14">
            <a:extLst>
              <a:ext uri="{FF2B5EF4-FFF2-40B4-BE49-F238E27FC236}">
                <a16:creationId xmlns:a16="http://schemas.microsoft.com/office/drawing/2014/main" id="{6CCF95DB-6D74-53B4-2C13-32368374BA15}"/>
              </a:ext>
            </a:extLst>
          </p:cNvPr>
          <p:cNvSpPr txBox="1"/>
          <p:nvPr/>
        </p:nvSpPr>
        <p:spPr>
          <a:xfrm>
            <a:off x="10259282" y="1044094"/>
            <a:ext cx="1252788" cy="646331"/>
          </a:xfrm>
          <a:prstGeom prst="rect">
            <a:avLst/>
          </a:prstGeom>
          <a:noFill/>
        </p:spPr>
        <p:txBody>
          <a:bodyPr wrap="square" rtlCol="0">
            <a:spAutoFit/>
          </a:bodyPr>
          <a:lstStyle/>
          <a:p>
            <a:pPr algn="ctr"/>
            <a:r>
              <a:rPr lang="en-GB">
                <a:solidFill>
                  <a:schemeClr val="tx2"/>
                </a:solidFill>
              </a:rPr>
              <a:t>Measured values</a:t>
            </a:r>
            <a:endParaRPr lang="en-DE">
              <a:solidFill>
                <a:schemeClr val="tx2"/>
              </a:solidFill>
            </a:endParaRPr>
          </a:p>
        </p:txBody>
      </p:sp>
      <p:sp>
        <p:nvSpPr>
          <p:cNvPr id="16" name="Content Placeholder 2">
            <a:extLst>
              <a:ext uri="{FF2B5EF4-FFF2-40B4-BE49-F238E27FC236}">
                <a16:creationId xmlns:a16="http://schemas.microsoft.com/office/drawing/2014/main" id="{89866ED8-029E-D076-06E1-FD1CA4DD9E86}"/>
              </a:ext>
            </a:extLst>
          </p:cNvPr>
          <p:cNvSpPr txBox="1">
            <a:spLocks/>
          </p:cNvSpPr>
          <p:nvPr/>
        </p:nvSpPr>
        <p:spPr>
          <a:xfrm>
            <a:off x="588811" y="1369940"/>
            <a:ext cx="8829693" cy="47515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fr-CH"/>
              <a:t>Complex, massive, estimation problem</a:t>
            </a:r>
          </a:p>
          <a:p>
            <a:pPr marL="342900" indent="-342900" algn="l">
              <a:buFont typeface="Arial" panose="020B0604020202020204" pitchFamily="34" charset="0"/>
              <a:buChar char="•"/>
            </a:pPr>
            <a:r>
              <a:rPr lang="en-GB"/>
              <a:t>Combination of diverse data types</a:t>
            </a:r>
          </a:p>
          <a:p>
            <a:pPr marL="342900" indent="-342900" algn="l">
              <a:buFont typeface="Arial" panose="020B0604020202020204" pitchFamily="34" charset="0"/>
              <a:buChar char="•"/>
            </a:pPr>
            <a:r>
              <a:rPr lang="en-GB"/>
              <a:t>Data quality varies greatly (e.g. with survey date)</a:t>
            </a:r>
          </a:p>
          <a:p>
            <a:pPr marL="342900" indent="-342900" algn="l">
              <a:buFont typeface="Arial" panose="020B0604020202020204" pitchFamily="34" charset="0"/>
              <a:buChar char="•"/>
            </a:pPr>
            <a:r>
              <a:rPr lang="en-GB"/>
              <a:t>Goal is to improve &amp; quantify coordinate accuracy</a:t>
            </a:r>
          </a:p>
          <a:p>
            <a:pPr marL="342900" indent="-342900" algn="l">
              <a:buFont typeface="Arial" panose="020B0604020202020204" pitchFamily="34" charset="0"/>
              <a:buChar char="•"/>
            </a:pPr>
            <a:r>
              <a:rPr lang="fr-CH"/>
              <a:t>Least squares approach provides:</a:t>
            </a:r>
          </a:p>
          <a:p>
            <a:pPr marL="800100" lvl="1" indent="-342900" algn="l">
              <a:buFont typeface="Arial" panose="020B0604020202020204" pitchFamily="34" charset="0"/>
              <a:buChar char="•"/>
            </a:pPr>
            <a:r>
              <a:rPr lang="en-GB" sz="2400"/>
              <a:t>A statistically optimal combination of data</a:t>
            </a:r>
          </a:p>
          <a:p>
            <a:pPr marL="800100" lvl="1" indent="-342900" algn="l">
              <a:buFont typeface="Arial" panose="020B0604020202020204" pitchFamily="34" charset="0"/>
              <a:buChar char="•"/>
            </a:pPr>
            <a:r>
              <a:rPr lang="fr-CH" sz="2400"/>
              <a:t>Individual weighting of observations</a:t>
            </a:r>
          </a:p>
          <a:p>
            <a:pPr marL="800100" lvl="1" indent="-342900" algn="l">
              <a:buFont typeface="Arial" panose="020B0604020202020204" pitchFamily="34" charset="0"/>
              <a:buChar char="•"/>
            </a:pPr>
            <a:r>
              <a:rPr lang="en-GB" sz="2400"/>
              <a:t>Sophisticated debugging and validation of results</a:t>
            </a:r>
          </a:p>
          <a:p>
            <a:pPr marL="800100" lvl="1" indent="-342900" algn="l">
              <a:buFont typeface="Arial" panose="020B0604020202020204" pitchFamily="34" charset="0"/>
              <a:buChar char="•"/>
            </a:pPr>
            <a:r>
              <a:rPr lang="en-GB" sz="2400"/>
              <a:t>Minimal impact on the original observations</a:t>
            </a:r>
          </a:p>
          <a:p>
            <a:pPr marL="800100" lvl="1" indent="-342900" algn="l">
              <a:buFont typeface="Arial" panose="020B0604020202020204" pitchFamily="34" charset="0"/>
              <a:buChar char="•"/>
            </a:pPr>
            <a:r>
              <a:rPr lang="en-GB" sz="2400"/>
              <a:t>Reliable accuracy estimates of final coordinates</a:t>
            </a:r>
          </a:p>
          <a:p>
            <a:pPr marL="342900" indent="-342900" algn="l">
              <a:buFont typeface="Arial" panose="020B0604020202020204" pitchFamily="34" charset="0"/>
              <a:buChar char="•"/>
            </a:pPr>
            <a:endParaRPr lang="en-GB"/>
          </a:p>
        </p:txBody>
      </p:sp>
    </p:spTree>
    <p:extLst>
      <p:ext uri="{BB962C8B-B14F-4D97-AF65-F5344CB8AC3E}">
        <p14:creationId xmlns:p14="http://schemas.microsoft.com/office/powerpoint/2010/main" val="2938487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8CE46-3274-2371-5C95-2538920C7A33}"/>
            </a:ext>
          </a:extLst>
        </p:cNvPr>
        <p:cNvGrpSpPr/>
        <p:nvPr/>
      </p:nvGrpSpPr>
      <p:grpSpPr>
        <a:xfrm>
          <a:off x="0" y="0"/>
          <a:ext cx="0" cy="0"/>
          <a:chOff x="0" y="0"/>
          <a:chExt cx="0" cy="0"/>
        </a:xfrm>
      </p:grpSpPr>
      <p:sp>
        <p:nvSpPr>
          <p:cNvPr id="39" name="Title 2">
            <a:extLst>
              <a:ext uri="{FF2B5EF4-FFF2-40B4-BE49-F238E27FC236}">
                <a16:creationId xmlns:a16="http://schemas.microsoft.com/office/drawing/2014/main" id="{C375F22F-2A49-06A2-82C0-6C2F1F3AEAEE}"/>
              </a:ext>
            </a:extLst>
          </p:cNvPr>
          <p:cNvSpPr txBox="1">
            <a:spLocks/>
          </p:cNvSpPr>
          <p:nvPr/>
        </p:nvSpPr>
        <p:spPr>
          <a:xfrm>
            <a:off x="-1" y="1047"/>
            <a:ext cx="7902499"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b="1" dirty="0">
                <a:solidFill>
                  <a:schemeClr val="bg1"/>
                </a:solidFill>
                <a:latin typeface="Calibri" panose="020F0502020204030204" pitchFamily="34" charset="0"/>
                <a:cs typeface="Calibri" panose="020F0502020204030204" pitchFamily="34" charset="0"/>
              </a:rPr>
              <a:t>When to consider geodetic adjustments</a:t>
            </a:r>
          </a:p>
        </p:txBody>
      </p:sp>
      <p:grpSp>
        <p:nvGrpSpPr>
          <p:cNvPr id="28" name="Group 27">
            <a:extLst>
              <a:ext uri="{FF2B5EF4-FFF2-40B4-BE49-F238E27FC236}">
                <a16:creationId xmlns:a16="http://schemas.microsoft.com/office/drawing/2014/main" id="{9288C8CC-641D-EE90-DD5E-6EAC4F4735FB}"/>
              </a:ext>
            </a:extLst>
          </p:cNvPr>
          <p:cNvGrpSpPr/>
          <p:nvPr/>
        </p:nvGrpSpPr>
        <p:grpSpPr>
          <a:xfrm>
            <a:off x="10070436" y="5671144"/>
            <a:ext cx="2531327" cy="1220833"/>
            <a:chOff x="0" y="5637167"/>
            <a:chExt cx="2531327" cy="1220833"/>
          </a:xfrm>
        </p:grpSpPr>
        <p:sp>
          <p:nvSpPr>
            <p:cNvPr id="33" name="Rectangle 32">
              <a:extLst>
                <a:ext uri="{FF2B5EF4-FFF2-40B4-BE49-F238E27FC236}">
                  <a16:creationId xmlns:a16="http://schemas.microsoft.com/office/drawing/2014/main" id="{3F363C6F-AA12-2E68-53A2-F24EEB155C04}"/>
                </a:ext>
              </a:extLst>
            </p:cNvPr>
            <p:cNvSpPr/>
            <p:nvPr/>
          </p:nvSpPr>
          <p:spPr>
            <a:xfrm>
              <a:off x="0" y="5637167"/>
              <a:ext cx="2531327" cy="1220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b="1"/>
            </a:p>
          </p:txBody>
        </p:sp>
        <p:sp>
          <p:nvSpPr>
            <p:cNvPr id="34" name="Text Box 2">
              <a:extLst>
                <a:ext uri="{FF2B5EF4-FFF2-40B4-BE49-F238E27FC236}">
                  <a16:creationId xmlns:a16="http://schemas.microsoft.com/office/drawing/2014/main" id="{542B1630-50BE-294C-7FE6-FAFC74D9DAA0}"/>
                </a:ext>
              </a:extLst>
            </p:cNvPr>
            <p:cNvSpPr txBox="1">
              <a:spLocks noChangeArrowheads="1"/>
            </p:cNvSpPr>
            <p:nvPr/>
          </p:nvSpPr>
          <p:spPr bwMode="auto">
            <a:xfrm>
              <a:off x="317604" y="5854065"/>
              <a:ext cx="1700767" cy="10039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r>
                <a:rPr lang="en-US" sz="2400" b="1">
                  <a:solidFill>
                    <a:srgbClr val="2792B8"/>
                  </a:solidFill>
                  <a:effectLst/>
                  <a:latin typeface="Roboto Condensed" panose="02000000000000000000" pitchFamily="2" charset="0"/>
                  <a:ea typeface="Georgia" panose="02040502050405020303" pitchFamily="18" charset="0"/>
                  <a:cs typeface="Open Sans Extrabold" panose="020B0606030504020204" pitchFamily="34" charset="0"/>
                </a:rPr>
                <a:t>STRONGER.</a:t>
              </a:r>
              <a:endParaRPr lang="en-DE" sz="1100" b="1">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a:p>
              <a:r>
                <a:rPr lang="en-US" sz="2400" b="1">
                  <a:solidFill>
                    <a:srgbClr val="2792B8"/>
                  </a:solidFill>
                  <a:effectLst/>
                  <a:latin typeface="Roboto Condensed" panose="02000000000000000000" pitchFamily="2" charset="0"/>
                  <a:ea typeface="Georgia" panose="02040502050405020303" pitchFamily="18" charset="0"/>
                  <a:cs typeface="Open Sans Extrabold" panose="020B0606030504020204" pitchFamily="34" charset="0"/>
                </a:rPr>
                <a:t>TOGETHER.</a:t>
              </a:r>
              <a:endParaRPr lang="en-DE" sz="1100" b="1">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p:txBody>
        </p:sp>
        <p:sp>
          <p:nvSpPr>
            <p:cNvPr id="35" name="Rectangle 34">
              <a:extLst>
                <a:ext uri="{FF2B5EF4-FFF2-40B4-BE49-F238E27FC236}">
                  <a16:creationId xmlns:a16="http://schemas.microsoft.com/office/drawing/2014/main" id="{DC35FF82-1386-D42C-4192-C56E67740C73}"/>
                </a:ext>
              </a:extLst>
            </p:cNvPr>
            <p:cNvSpPr/>
            <p:nvPr/>
          </p:nvSpPr>
          <p:spPr>
            <a:xfrm>
              <a:off x="421744" y="6618605"/>
              <a:ext cx="1411434" cy="52705"/>
            </a:xfrm>
            <a:prstGeom prst="rect">
              <a:avLst/>
            </a:prstGeom>
            <a:solidFill>
              <a:srgbClr val="2792B8"/>
            </a:solidFill>
            <a:ln>
              <a:solidFill>
                <a:srgbClr val="2792B8"/>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DE" b="1"/>
            </a:p>
          </p:txBody>
        </p:sp>
      </p:grpSp>
      <p:pic>
        <p:nvPicPr>
          <p:cNvPr id="13" name="Picture 12" descr="A logo with a circular design&#10;&#10;Description automatically generated with medium confidence">
            <a:extLst>
              <a:ext uri="{FF2B5EF4-FFF2-40B4-BE49-F238E27FC236}">
                <a16:creationId xmlns:a16="http://schemas.microsoft.com/office/drawing/2014/main" id="{B81608C4-B1D0-1A7E-D947-D1E345114F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
        <p:nvSpPr>
          <p:cNvPr id="2" name="TextBox 1">
            <a:extLst>
              <a:ext uri="{FF2B5EF4-FFF2-40B4-BE49-F238E27FC236}">
                <a16:creationId xmlns:a16="http://schemas.microsoft.com/office/drawing/2014/main" id="{149B6A8D-E4A3-71F8-2F90-2647385EDB8B}"/>
              </a:ext>
            </a:extLst>
          </p:cNvPr>
          <p:cNvSpPr txBox="1"/>
          <p:nvPr/>
        </p:nvSpPr>
        <p:spPr>
          <a:xfrm>
            <a:off x="480951" y="1211283"/>
            <a:ext cx="10379033" cy="1877437"/>
          </a:xfrm>
          <a:prstGeom prst="rect">
            <a:avLst/>
          </a:prstGeom>
          <a:noFill/>
        </p:spPr>
        <p:txBody>
          <a:bodyPr wrap="square" rtlCol="0">
            <a:spAutoFit/>
          </a:bodyPr>
          <a:lstStyle/>
          <a:p>
            <a:pPr marL="285750" indent="-285750">
              <a:buFont typeface="Arial" panose="020B0604020202020204" pitchFamily="34" charset="0"/>
              <a:buChar char="•"/>
            </a:pPr>
            <a:r>
              <a:rPr lang="en-US" sz="2000" dirty="0"/>
              <a:t>Datum not aligned with current version of ITRF</a:t>
            </a:r>
          </a:p>
          <a:p>
            <a:pPr marL="285750" indent="-285750">
              <a:buFont typeface="Arial" panose="020B0604020202020204" pitchFamily="34" charset="0"/>
              <a:buChar char="•"/>
            </a:pPr>
            <a:r>
              <a:rPr lang="en-US" sz="2000" dirty="0"/>
              <a:t>Distortion in datum due to geophysical reasons</a:t>
            </a:r>
          </a:p>
          <a:p>
            <a:pPr marL="285750" indent="-285750">
              <a:buFont typeface="Arial" panose="020B0604020202020204" pitchFamily="34" charset="0"/>
              <a:buChar char="•"/>
            </a:pPr>
            <a:r>
              <a:rPr lang="en-US" sz="2000" dirty="0"/>
              <a:t>Increase in accuracy of datum is needed for emerging technologies</a:t>
            </a:r>
          </a:p>
          <a:p>
            <a:pPr marL="285750" indent="-285750">
              <a:buFont typeface="Arial" panose="020B0604020202020204" pitchFamily="34" charset="0"/>
              <a:buChar char="•"/>
            </a:pPr>
            <a:r>
              <a:rPr lang="en-US" sz="2000" dirty="0"/>
              <a:t>GNSS CORS network has been densified (improved resolution)</a:t>
            </a:r>
          </a:p>
          <a:p>
            <a:pPr marL="285750" indent="-285750">
              <a:buFont typeface="Arial" panose="020B0604020202020204" pitchFamily="34" charset="0"/>
              <a:buChar char="•"/>
            </a:pPr>
            <a:endParaRPr lang="en-US" dirty="0"/>
          </a:p>
          <a:p>
            <a:endParaRPr lang="en-DE" dirty="0"/>
          </a:p>
        </p:txBody>
      </p:sp>
    </p:spTree>
    <p:extLst>
      <p:ext uri="{BB962C8B-B14F-4D97-AF65-F5344CB8AC3E}">
        <p14:creationId xmlns:p14="http://schemas.microsoft.com/office/powerpoint/2010/main" val="416528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72DD4D0-E5DD-CE8C-410F-5B15E0FAEED1}"/>
            </a:ext>
          </a:extLst>
        </p:cNvPr>
        <p:cNvGrpSpPr/>
        <p:nvPr/>
      </p:nvGrpSpPr>
      <p:grpSpPr>
        <a:xfrm>
          <a:off x="0" y="0"/>
          <a:ext cx="0" cy="0"/>
          <a:chOff x="0" y="0"/>
          <a:chExt cx="0" cy="0"/>
        </a:xfrm>
      </p:grpSpPr>
      <p:pic>
        <p:nvPicPr>
          <p:cNvPr id="17" name="Picture 16" descr="A logo with a circular design&#10;&#10;Description automatically generated with medium confidence">
            <a:extLst>
              <a:ext uri="{FF2B5EF4-FFF2-40B4-BE49-F238E27FC236}">
                <a16:creationId xmlns:a16="http://schemas.microsoft.com/office/drawing/2014/main" id="{9400E32D-EC42-0F94-4538-DC30DFBBA3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grpSp>
        <p:nvGrpSpPr>
          <p:cNvPr id="35" name="Group 34">
            <a:extLst>
              <a:ext uri="{FF2B5EF4-FFF2-40B4-BE49-F238E27FC236}">
                <a16:creationId xmlns:a16="http://schemas.microsoft.com/office/drawing/2014/main" id="{D6ECD7D2-200F-A7FD-7FAB-ADADB8BF2B66}"/>
              </a:ext>
            </a:extLst>
          </p:cNvPr>
          <p:cNvGrpSpPr/>
          <p:nvPr/>
        </p:nvGrpSpPr>
        <p:grpSpPr>
          <a:xfrm>
            <a:off x="10070436" y="5671144"/>
            <a:ext cx="2531327" cy="1220833"/>
            <a:chOff x="0" y="5637167"/>
            <a:chExt cx="2531327" cy="1220833"/>
          </a:xfrm>
        </p:grpSpPr>
        <p:sp>
          <p:nvSpPr>
            <p:cNvPr id="36" name="Rectangle 35">
              <a:extLst>
                <a:ext uri="{FF2B5EF4-FFF2-40B4-BE49-F238E27FC236}">
                  <a16:creationId xmlns:a16="http://schemas.microsoft.com/office/drawing/2014/main" id="{014F5F55-63D0-8397-850D-CE672E0AFDD1}"/>
                </a:ext>
              </a:extLst>
            </p:cNvPr>
            <p:cNvSpPr/>
            <p:nvPr/>
          </p:nvSpPr>
          <p:spPr>
            <a:xfrm>
              <a:off x="0" y="5637167"/>
              <a:ext cx="2531327" cy="1220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7" name="Text Box 2">
              <a:extLst>
                <a:ext uri="{FF2B5EF4-FFF2-40B4-BE49-F238E27FC236}">
                  <a16:creationId xmlns:a16="http://schemas.microsoft.com/office/drawing/2014/main" id="{7B42BBAE-9C7B-ABED-A423-0AEEC6E5C2FA}"/>
                </a:ext>
              </a:extLst>
            </p:cNvPr>
            <p:cNvSpPr txBox="1">
              <a:spLocks noChangeArrowheads="1"/>
            </p:cNvSpPr>
            <p:nvPr/>
          </p:nvSpPr>
          <p:spPr bwMode="auto">
            <a:xfrm>
              <a:off x="317604" y="5854065"/>
              <a:ext cx="1700767" cy="10039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r>
                <a:rPr lang="en-US" sz="2400" b="1">
                  <a:solidFill>
                    <a:srgbClr val="2792B8"/>
                  </a:solidFill>
                  <a:effectLst/>
                  <a:latin typeface="Roboto Condensed" panose="02000000000000000000" pitchFamily="2" charset="0"/>
                  <a:ea typeface="Georgia" panose="02040502050405020303" pitchFamily="18" charset="0"/>
                  <a:cs typeface="Open Sans Extrabold" panose="020B0606030504020204" pitchFamily="34" charset="0"/>
                </a:rPr>
                <a:t>STRONGER.</a:t>
              </a:r>
              <a:endParaRPr lang="en-DE" sz="1100">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a:p>
              <a:r>
                <a:rPr lang="en-US" sz="2400" b="1">
                  <a:solidFill>
                    <a:srgbClr val="2792B8"/>
                  </a:solidFill>
                  <a:effectLst/>
                  <a:latin typeface="Roboto Condensed" panose="02000000000000000000" pitchFamily="2" charset="0"/>
                  <a:ea typeface="Georgia" panose="02040502050405020303" pitchFamily="18" charset="0"/>
                  <a:cs typeface="Open Sans Extrabold" panose="020B0606030504020204" pitchFamily="34" charset="0"/>
                </a:rPr>
                <a:t>TOGETHER.</a:t>
              </a:r>
              <a:endParaRPr lang="en-DE" sz="1100">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p:txBody>
        </p:sp>
        <p:sp>
          <p:nvSpPr>
            <p:cNvPr id="38" name="Rectangle 37">
              <a:extLst>
                <a:ext uri="{FF2B5EF4-FFF2-40B4-BE49-F238E27FC236}">
                  <a16:creationId xmlns:a16="http://schemas.microsoft.com/office/drawing/2014/main" id="{9F30FEB1-C68D-63B4-FF31-20BE5B4A6817}"/>
                </a:ext>
              </a:extLst>
            </p:cNvPr>
            <p:cNvSpPr/>
            <p:nvPr/>
          </p:nvSpPr>
          <p:spPr>
            <a:xfrm>
              <a:off x="421744" y="6618605"/>
              <a:ext cx="1411434" cy="52705"/>
            </a:xfrm>
            <a:prstGeom prst="rect">
              <a:avLst/>
            </a:prstGeom>
            <a:solidFill>
              <a:srgbClr val="2792B8"/>
            </a:solidFill>
            <a:ln>
              <a:solidFill>
                <a:srgbClr val="2792B8"/>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DE"/>
            </a:p>
          </p:txBody>
        </p:sp>
      </p:grpSp>
      <p:sp>
        <p:nvSpPr>
          <p:cNvPr id="39" name="Title 2">
            <a:extLst>
              <a:ext uri="{FF2B5EF4-FFF2-40B4-BE49-F238E27FC236}">
                <a16:creationId xmlns:a16="http://schemas.microsoft.com/office/drawing/2014/main" id="{D16890EB-BB72-D7EA-514F-B09B5EDE8AAD}"/>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a:solidFill>
                  <a:schemeClr val="bg1"/>
                </a:solidFill>
                <a:latin typeface="Calibri" panose="020F0502020204030204" pitchFamily="34" charset="0"/>
                <a:cs typeface="Calibri" panose="020F0502020204030204" pitchFamily="34" charset="0"/>
              </a:rPr>
              <a:t>Weighting observations</a:t>
            </a:r>
            <a:endParaRPr lang="en-GB" sz="4400" b="1">
              <a:solidFill>
                <a:schemeClr val="bg1"/>
              </a:solidFill>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72394C18-7DC3-7DC4-EF55-28B8F1B73E95}"/>
              </a:ext>
            </a:extLst>
          </p:cNvPr>
          <p:cNvCxnSpPr>
            <a:cxnSpLocks/>
          </p:cNvCxnSpPr>
          <p:nvPr/>
        </p:nvCxnSpPr>
        <p:spPr>
          <a:xfrm>
            <a:off x="9899565" y="1887109"/>
            <a:ext cx="0" cy="3454400"/>
          </a:xfrm>
          <a:prstGeom prst="line">
            <a:avLst/>
          </a:prstGeom>
          <a:ln w="4762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0D6F87E3-7281-B7F8-E7E6-E28483D0E9C9}"/>
              </a:ext>
            </a:extLst>
          </p:cNvPr>
          <p:cNvCxnSpPr>
            <a:cxnSpLocks/>
          </p:cNvCxnSpPr>
          <p:nvPr/>
        </p:nvCxnSpPr>
        <p:spPr>
          <a:xfrm>
            <a:off x="10204693" y="2014275"/>
            <a:ext cx="0" cy="3344333"/>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52FCCE1-9640-F202-2209-6B578BA700EC}"/>
              </a:ext>
            </a:extLst>
          </p:cNvPr>
          <p:cNvCxnSpPr>
            <a:cxnSpLocks/>
          </p:cNvCxnSpPr>
          <p:nvPr/>
        </p:nvCxnSpPr>
        <p:spPr>
          <a:xfrm>
            <a:off x="10374027" y="1633275"/>
            <a:ext cx="0" cy="3725333"/>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4E49496-B58B-6AB6-43F9-24F89D87A52D}"/>
              </a:ext>
            </a:extLst>
          </p:cNvPr>
          <p:cNvCxnSpPr>
            <a:cxnSpLocks/>
          </p:cNvCxnSpPr>
          <p:nvPr/>
        </p:nvCxnSpPr>
        <p:spPr>
          <a:xfrm>
            <a:off x="10534893" y="2132808"/>
            <a:ext cx="0" cy="322580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8395944-8040-28B6-A973-996A1CFAA2BF}"/>
              </a:ext>
            </a:extLst>
          </p:cNvPr>
          <p:cNvCxnSpPr>
            <a:cxnSpLocks/>
          </p:cNvCxnSpPr>
          <p:nvPr/>
        </p:nvCxnSpPr>
        <p:spPr>
          <a:xfrm>
            <a:off x="10712693" y="3187555"/>
            <a:ext cx="0" cy="2171053"/>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C78B188-D863-FA8F-6356-45F86241D032}"/>
              </a:ext>
            </a:extLst>
          </p:cNvPr>
          <p:cNvCxnSpPr>
            <a:cxnSpLocks/>
          </p:cNvCxnSpPr>
          <p:nvPr/>
        </p:nvCxnSpPr>
        <p:spPr>
          <a:xfrm>
            <a:off x="10873559" y="1904208"/>
            <a:ext cx="0" cy="345440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008D81A-98A7-35DE-4A0B-64C657090975}"/>
              </a:ext>
            </a:extLst>
          </p:cNvPr>
          <p:cNvCxnSpPr>
            <a:cxnSpLocks/>
          </p:cNvCxnSpPr>
          <p:nvPr/>
        </p:nvCxnSpPr>
        <p:spPr>
          <a:xfrm flipH="1" flipV="1">
            <a:off x="9780970" y="5341509"/>
            <a:ext cx="1685257" cy="17098"/>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7EC4551-C6C8-6135-A662-35EA6F9D00D0}"/>
              </a:ext>
            </a:extLst>
          </p:cNvPr>
          <p:cNvCxnSpPr>
            <a:cxnSpLocks/>
          </p:cNvCxnSpPr>
          <p:nvPr/>
        </p:nvCxnSpPr>
        <p:spPr>
          <a:xfrm flipH="1">
            <a:off x="9780970" y="1904208"/>
            <a:ext cx="1685257" cy="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50D9328-DE64-5D6D-72FE-DC66A4CB9856}"/>
              </a:ext>
            </a:extLst>
          </p:cNvPr>
          <p:cNvCxnSpPr>
            <a:cxnSpLocks/>
          </p:cNvCxnSpPr>
          <p:nvPr/>
        </p:nvCxnSpPr>
        <p:spPr>
          <a:xfrm>
            <a:off x="11025960" y="1785675"/>
            <a:ext cx="0" cy="3572932"/>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6F052C8-50DB-6CFD-9D58-989E1A5C32A6}"/>
              </a:ext>
            </a:extLst>
          </p:cNvPr>
          <p:cNvCxnSpPr>
            <a:cxnSpLocks/>
          </p:cNvCxnSpPr>
          <p:nvPr/>
        </p:nvCxnSpPr>
        <p:spPr>
          <a:xfrm>
            <a:off x="11364627" y="1717942"/>
            <a:ext cx="0" cy="3623567"/>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AD0CD41-0C35-4B7B-E00E-DC9FDB6DA6DD}"/>
              </a:ext>
            </a:extLst>
          </p:cNvPr>
          <p:cNvCxnSpPr>
            <a:cxnSpLocks/>
          </p:cNvCxnSpPr>
          <p:nvPr/>
        </p:nvCxnSpPr>
        <p:spPr>
          <a:xfrm>
            <a:off x="11186826" y="1959242"/>
            <a:ext cx="0" cy="3382267"/>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4B4C880-69DC-C760-9DE8-2D74E9B6A0F0}"/>
              </a:ext>
            </a:extLst>
          </p:cNvPr>
          <p:cNvSpPr txBox="1"/>
          <p:nvPr/>
        </p:nvSpPr>
        <p:spPr>
          <a:xfrm rot="16200000">
            <a:off x="8326679" y="3281300"/>
            <a:ext cx="2640851" cy="369332"/>
          </a:xfrm>
          <a:prstGeom prst="rect">
            <a:avLst/>
          </a:prstGeom>
          <a:noFill/>
        </p:spPr>
        <p:txBody>
          <a:bodyPr wrap="none" rtlCol="0">
            <a:spAutoFit/>
          </a:bodyPr>
          <a:lstStyle/>
          <a:p>
            <a:r>
              <a:rPr lang="en-GB" b="1">
                <a:solidFill>
                  <a:srgbClr val="C00000"/>
                </a:solidFill>
              </a:rPr>
              <a:t>True length (unknown)</a:t>
            </a:r>
            <a:endParaRPr lang="en-DE" b="1">
              <a:solidFill>
                <a:srgbClr val="C00000"/>
              </a:solidFill>
            </a:endParaRPr>
          </a:p>
        </p:txBody>
      </p:sp>
      <p:sp>
        <p:nvSpPr>
          <p:cNvPr id="15" name="TextBox 14">
            <a:extLst>
              <a:ext uri="{FF2B5EF4-FFF2-40B4-BE49-F238E27FC236}">
                <a16:creationId xmlns:a16="http://schemas.microsoft.com/office/drawing/2014/main" id="{4B83F0BD-E8C9-1868-C5CE-D81F3E55B0C1}"/>
              </a:ext>
            </a:extLst>
          </p:cNvPr>
          <p:cNvSpPr txBox="1"/>
          <p:nvPr/>
        </p:nvSpPr>
        <p:spPr>
          <a:xfrm>
            <a:off x="10259282" y="1044094"/>
            <a:ext cx="1252788" cy="646331"/>
          </a:xfrm>
          <a:prstGeom prst="rect">
            <a:avLst/>
          </a:prstGeom>
          <a:noFill/>
        </p:spPr>
        <p:txBody>
          <a:bodyPr wrap="square" rtlCol="0">
            <a:spAutoFit/>
          </a:bodyPr>
          <a:lstStyle/>
          <a:p>
            <a:pPr algn="ctr"/>
            <a:r>
              <a:rPr lang="en-GB">
                <a:solidFill>
                  <a:schemeClr val="tx2"/>
                </a:solidFill>
              </a:rPr>
              <a:t>Measured values</a:t>
            </a:r>
            <a:endParaRPr lang="en-DE">
              <a:solidFill>
                <a:schemeClr val="tx2"/>
              </a:solidFill>
            </a:endParaRPr>
          </a:p>
        </p:txBody>
      </p:sp>
      <p:sp>
        <p:nvSpPr>
          <p:cNvPr id="16" name="Content Placeholder 2">
            <a:extLst>
              <a:ext uri="{FF2B5EF4-FFF2-40B4-BE49-F238E27FC236}">
                <a16:creationId xmlns:a16="http://schemas.microsoft.com/office/drawing/2014/main" id="{7120B3A3-0427-35B9-1806-06A2FD8D9710}"/>
              </a:ext>
            </a:extLst>
          </p:cNvPr>
          <p:cNvSpPr txBox="1">
            <a:spLocks/>
          </p:cNvSpPr>
          <p:nvPr/>
        </p:nvSpPr>
        <p:spPr>
          <a:xfrm>
            <a:off x="588811" y="1369940"/>
            <a:ext cx="8829693" cy="47515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DE" sz="1800" b="0" i="0" u="none" strike="noStrike" baseline="0">
              <a:solidFill>
                <a:srgbClr val="000000"/>
              </a:solidFill>
              <a:latin typeface="Calibri" panose="020F0502020204030204" pitchFamily="34" charset="0"/>
            </a:endParaRPr>
          </a:p>
          <a:p>
            <a:pPr algn="l"/>
            <a:r>
              <a:rPr lang="fr-CH" b="0" i="0" u="none" strike="noStrike" baseline="0" dirty="0" err="1"/>
              <a:t>It’s</a:t>
            </a:r>
            <a:r>
              <a:rPr lang="fr-CH" b="0" i="0" u="none" strike="noStrike" baseline="0" dirty="0"/>
              <a:t> a </a:t>
            </a:r>
            <a:r>
              <a:rPr lang="fr-CH" b="0" i="0" u="none" strike="noStrike" baseline="0" dirty="0" err="1"/>
              <a:t>fact</a:t>
            </a:r>
            <a:r>
              <a:rPr lang="fr-CH" b="0" i="0" u="none" strike="noStrike" baseline="0" dirty="0"/>
              <a:t>:</a:t>
            </a:r>
          </a:p>
          <a:p>
            <a:pPr marL="285750" indent="-285750" algn="l">
              <a:buFont typeface="Arial" panose="020B0604020202020204" pitchFamily="34" charset="0"/>
              <a:buChar char="•"/>
            </a:pPr>
            <a:r>
              <a:rPr lang="en-GB" b="0" i="0" u="none" strike="noStrike" baseline="0" dirty="0"/>
              <a:t>Not all observations are of the same type</a:t>
            </a:r>
          </a:p>
          <a:p>
            <a:pPr marL="285750" indent="-285750" algn="l">
              <a:buFont typeface="Arial" panose="020B0604020202020204" pitchFamily="34" charset="0"/>
              <a:buChar char="•"/>
            </a:pPr>
            <a:r>
              <a:rPr lang="en-GB" b="0" i="0" u="none" strike="noStrike" baseline="0" dirty="0"/>
              <a:t>Not all observations are of the same precision</a:t>
            </a:r>
          </a:p>
          <a:p>
            <a:pPr marL="285750" indent="-285750" algn="l">
              <a:buFont typeface="Arial" panose="020B0604020202020204" pitchFamily="34" charset="0"/>
              <a:buChar char="•"/>
            </a:pPr>
            <a:r>
              <a:rPr lang="en-GB" b="0" i="0" u="none" strike="noStrike" baseline="0" dirty="0"/>
              <a:t>Most precise observations should have the most influence</a:t>
            </a:r>
          </a:p>
          <a:p>
            <a:pPr marL="285750" indent="-285750" algn="l">
              <a:buFont typeface="Arial" panose="020B0604020202020204" pitchFamily="34" charset="0"/>
              <a:buChar char="•"/>
            </a:pPr>
            <a:r>
              <a:rPr lang="en-GB" b="0" i="0" u="none" strike="noStrike" baseline="0" dirty="0"/>
              <a:t>Assigning an appropriate </a:t>
            </a:r>
            <a:r>
              <a:rPr lang="en-GB" b="0" i="1" u="none" strike="noStrike" baseline="0" dirty="0"/>
              <a:t>a priori </a:t>
            </a:r>
            <a:r>
              <a:rPr lang="en-GB" b="0" i="0" u="none" strike="noStrike" baseline="0" dirty="0"/>
              <a:t>standard deviation to each observation is the way to achieve this</a:t>
            </a:r>
          </a:p>
          <a:p>
            <a:pPr marL="285750" indent="-285750" algn="l">
              <a:buFont typeface="Arial" panose="020B0604020202020204" pitchFamily="34" charset="0"/>
              <a:buChar char="•"/>
            </a:pPr>
            <a:r>
              <a:rPr lang="en-GB" b="0" i="0" u="none" strike="noStrike" baseline="0" dirty="0"/>
              <a:t>Standard deviations are applied through weighting matrix in least squares</a:t>
            </a:r>
          </a:p>
        </p:txBody>
      </p:sp>
    </p:spTree>
    <p:extLst>
      <p:ext uri="{BB962C8B-B14F-4D97-AF65-F5344CB8AC3E}">
        <p14:creationId xmlns:p14="http://schemas.microsoft.com/office/powerpoint/2010/main" val="649059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A129175-A40B-C28C-37B9-49F6311D5B26}"/>
            </a:ext>
          </a:extLst>
        </p:cNvPr>
        <p:cNvGrpSpPr/>
        <p:nvPr/>
      </p:nvGrpSpPr>
      <p:grpSpPr>
        <a:xfrm>
          <a:off x="0" y="0"/>
          <a:ext cx="0" cy="0"/>
          <a:chOff x="0" y="0"/>
          <a:chExt cx="0" cy="0"/>
        </a:xfrm>
      </p:grpSpPr>
      <p:pic>
        <p:nvPicPr>
          <p:cNvPr id="17" name="Picture 16" descr="A logo with a circular design&#10;&#10;Description automatically generated with medium confidence">
            <a:extLst>
              <a:ext uri="{FF2B5EF4-FFF2-40B4-BE49-F238E27FC236}">
                <a16:creationId xmlns:a16="http://schemas.microsoft.com/office/drawing/2014/main" id="{9ABABEC9-539E-5E96-8A94-2697625FB3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grpSp>
        <p:nvGrpSpPr>
          <p:cNvPr id="35" name="Group 34">
            <a:extLst>
              <a:ext uri="{FF2B5EF4-FFF2-40B4-BE49-F238E27FC236}">
                <a16:creationId xmlns:a16="http://schemas.microsoft.com/office/drawing/2014/main" id="{77EDE26E-4B74-4A7C-4EF7-E27783869D43}"/>
              </a:ext>
            </a:extLst>
          </p:cNvPr>
          <p:cNvGrpSpPr/>
          <p:nvPr/>
        </p:nvGrpSpPr>
        <p:grpSpPr>
          <a:xfrm>
            <a:off x="10070436" y="5671144"/>
            <a:ext cx="2531327" cy="1220833"/>
            <a:chOff x="0" y="5637167"/>
            <a:chExt cx="2531327" cy="1220833"/>
          </a:xfrm>
        </p:grpSpPr>
        <p:sp>
          <p:nvSpPr>
            <p:cNvPr id="36" name="Rectangle 35">
              <a:extLst>
                <a:ext uri="{FF2B5EF4-FFF2-40B4-BE49-F238E27FC236}">
                  <a16:creationId xmlns:a16="http://schemas.microsoft.com/office/drawing/2014/main" id="{C1E80F09-19A2-9F69-3811-FE518BAFEDD4}"/>
                </a:ext>
              </a:extLst>
            </p:cNvPr>
            <p:cNvSpPr/>
            <p:nvPr/>
          </p:nvSpPr>
          <p:spPr>
            <a:xfrm>
              <a:off x="0" y="5637167"/>
              <a:ext cx="2531327" cy="1220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7" name="Text Box 2">
              <a:extLst>
                <a:ext uri="{FF2B5EF4-FFF2-40B4-BE49-F238E27FC236}">
                  <a16:creationId xmlns:a16="http://schemas.microsoft.com/office/drawing/2014/main" id="{BB6478C9-2179-5F44-1F0C-84E9696EA4B9}"/>
                </a:ext>
              </a:extLst>
            </p:cNvPr>
            <p:cNvSpPr txBox="1">
              <a:spLocks noChangeArrowheads="1"/>
            </p:cNvSpPr>
            <p:nvPr/>
          </p:nvSpPr>
          <p:spPr bwMode="auto">
            <a:xfrm>
              <a:off x="317604" y="5854065"/>
              <a:ext cx="1700767" cy="10039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r>
                <a:rPr lang="en-US" sz="2400" b="1">
                  <a:solidFill>
                    <a:srgbClr val="2792B8"/>
                  </a:solidFill>
                  <a:effectLst/>
                  <a:latin typeface="Roboto Condensed" panose="02000000000000000000" pitchFamily="2" charset="0"/>
                  <a:ea typeface="Georgia" panose="02040502050405020303" pitchFamily="18" charset="0"/>
                  <a:cs typeface="Open Sans Extrabold" panose="020B0606030504020204" pitchFamily="34" charset="0"/>
                </a:rPr>
                <a:t>STRONGER.</a:t>
              </a:r>
              <a:endParaRPr lang="en-DE" sz="1100">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a:p>
              <a:r>
                <a:rPr lang="en-US" sz="2400" b="1">
                  <a:solidFill>
                    <a:srgbClr val="2792B8"/>
                  </a:solidFill>
                  <a:effectLst/>
                  <a:latin typeface="Roboto Condensed" panose="02000000000000000000" pitchFamily="2" charset="0"/>
                  <a:ea typeface="Georgia" panose="02040502050405020303" pitchFamily="18" charset="0"/>
                  <a:cs typeface="Open Sans Extrabold" panose="020B0606030504020204" pitchFamily="34" charset="0"/>
                </a:rPr>
                <a:t>TOGETHER.</a:t>
              </a:r>
              <a:endParaRPr lang="en-DE" sz="1100">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p:txBody>
        </p:sp>
        <p:sp>
          <p:nvSpPr>
            <p:cNvPr id="38" name="Rectangle 37">
              <a:extLst>
                <a:ext uri="{FF2B5EF4-FFF2-40B4-BE49-F238E27FC236}">
                  <a16:creationId xmlns:a16="http://schemas.microsoft.com/office/drawing/2014/main" id="{217DD4EC-C1A3-2B28-2735-CF01E8B9D3A1}"/>
                </a:ext>
              </a:extLst>
            </p:cNvPr>
            <p:cNvSpPr/>
            <p:nvPr/>
          </p:nvSpPr>
          <p:spPr>
            <a:xfrm>
              <a:off x="421744" y="6618605"/>
              <a:ext cx="1411434" cy="52705"/>
            </a:xfrm>
            <a:prstGeom prst="rect">
              <a:avLst/>
            </a:prstGeom>
            <a:solidFill>
              <a:srgbClr val="2792B8"/>
            </a:solidFill>
            <a:ln>
              <a:solidFill>
                <a:srgbClr val="2792B8"/>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DE"/>
            </a:p>
          </p:txBody>
        </p:sp>
      </p:grpSp>
      <p:sp>
        <p:nvSpPr>
          <p:cNvPr id="39" name="Title 2">
            <a:extLst>
              <a:ext uri="{FF2B5EF4-FFF2-40B4-BE49-F238E27FC236}">
                <a16:creationId xmlns:a16="http://schemas.microsoft.com/office/drawing/2014/main" id="{68D7BA26-C603-F34D-9E76-35D76CEAC47E}"/>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a:solidFill>
                  <a:schemeClr val="bg1"/>
                </a:solidFill>
                <a:latin typeface="Calibri" panose="020F0502020204030204" pitchFamily="34" charset="0"/>
                <a:cs typeface="Calibri" panose="020F0502020204030204" pitchFamily="34" charset="0"/>
              </a:rPr>
              <a:t>Constraining stations</a:t>
            </a:r>
            <a:endParaRPr lang="en-GB" sz="4400" b="1">
              <a:solidFill>
                <a:schemeClr val="bg1"/>
              </a:solidFill>
              <a:latin typeface="Calibri" panose="020F0502020204030204" pitchFamily="34" charset="0"/>
              <a:cs typeface="Calibri" panose="020F0502020204030204" pitchFamily="34" charset="0"/>
            </a:endParaRPr>
          </a:p>
        </p:txBody>
      </p:sp>
      <p:sp>
        <p:nvSpPr>
          <p:cNvPr id="16" name="Content Placeholder 2">
            <a:extLst>
              <a:ext uri="{FF2B5EF4-FFF2-40B4-BE49-F238E27FC236}">
                <a16:creationId xmlns:a16="http://schemas.microsoft.com/office/drawing/2014/main" id="{13F87219-67C4-8200-646C-21449BBA35C1}"/>
              </a:ext>
            </a:extLst>
          </p:cNvPr>
          <p:cNvSpPr txBox="1">
            <a:spLocks/>
          </p:cNvSpPr>
          <p:nvPr/>
        </p:nvSpPr>
        <p:spPr>
          <a:xfrm>
            <a:off x="588811" y="1369940"/>
            <a:ext cx="8829693" cy="47515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DE" sz="1800" b="0" i="0" u="none" strike="noStrike" baseline="0">
              <a:solidFill>
                <a:srgbClr val="000000"/>
              </a:solidFill>
              <a:latin typeface="Calibri" panose="020F0502020204030204" pitchFamily="34" charset="0"/>
            </a:endParaRPr>
          </a:p>
          <a:p>
            <a:pPr marL="342900" indent="-342900" algn="l">
              <a:buFont typeface="Arial" panose="020B0604020202020204" pitchFamily="34" charset="0"/>
              <a:buChar char="•"/>
            </a:pPr>
            <a:r>
              <a:rPr lang="en-GB" b="0" i="0" u="none" strike="noStrike" baseline="0"/>
              <a:t>Link the adjustment to the national geodetic datum</a:t>
            </a:r>
          </a:p>
          <a:p>
            <a:pPr marL="342900" indent="-342900" algn="l">
              <a:buFont typeface="Arial" panose="020B0604020202020204" pitchFamily="34" charset="0"/>
              <a:buChar char="•"/>
            </a:pPr>
            <a:r>
              <a:rPr lang="en-GB" b="0" i="0" u="none" strike="noStrike" baseline="0"/>
              <a:t>Limit propagation of measurement errors</a:t>
            </a:r>
          </a:p>
          <a:p>
            <a:pPr marL="342900" indent="-342900" algn="l">
              <a:buFont typeface="Arial" panose="020B0604020202020204" pitchFamily="34" charset="0"/>
              <a:buChar char="•"/>
            </a:pPr>
            <a:r>
              <a:rPr lang="en-GB" b="0" i="0" u="none" strike="noStrike" baseline="0"/>
              <a:t>Improve precision of adjusted coordinates</a:t>
            </a:r>
          </a:p>
          <a:p>
            <a:pPr marL="342900" indent="-342900" algn="l">
              <a:buFont typeface="Arial" panose="020B0604020202020204" pitchFamily="34" charset="0"/>
              <a:buChar char="•"/>
            </a:pPr>
            <a:r>
              <a:rPr lang="en-GB" b="0" i="0" u="none" strike="noStrike" baseline="0"/>
              <a:t>Will be sourced from the national geodetic adjustment</a:t>
            </a:r>
          </a:p>
          <a:p>
            <a:pPr marL="342900" indent="-342900" algn="l">
              <a:buFont typeface="Arial" panose="020B0604020202020204" pitchFamily="34" charset="0"/>
              <a:buChar char="•"/>
            </a:pPr>
            <a:r>
              <a:rPr lang="en-GB" b="0" i="0" u="none" strike="noStrike" baseline="0"/>
              <a:t>Will be constrained by variances from the national adjustment</a:t>
            </a:r>
          </a:p>
        </p:txBody>
      </p:sp>
    </p:spTree>
    <p:extLst>
      <p:ext uri="{BB962C8B-B14F-4D97-AF65-F5344CB8AC3E}">
        <p14:creationId xmlns:p14="http://schemas.microsoft.com/office/powerpoint/2010/main" val="355086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Freihandform: Form 11">
            <a:extLst>
              <a:ext uri="{FF2B5EF4-FFF2-40B4-BE49-F238E27FC236}">
                <a16:creationId xmlns:a16="http://schemas.microsoft.com/office/drawing/2014/main" id="{90612A3F-76E2-4A5F-836F-844720029D37}"/>
              </a:ext>
            </a:extLst>
          </p:cNvPr>
          <p:cNvSpPr/>
          <p:nvPr/>
        </p:nvSpPr>
        <p:spPr>
          <a:xfrm>
            <a:off x="7881059" y="1615691"/>
            <a:ext cx="3777246" cy="3797185"/>
          </a:xfrm>
          <a:custGeom>
            <a:avLst/>
            <a:gdLst>
              <a:gd name="connsiteX0" fmla="*/ 709683 w 3931602"/>
              <a:gd name="connsiteY0" fmla="*/ 532599 h 3797185"/>
              <a:gd name="connsiteX1" fmla="*/ 423080 w 3931602"/>
              <a:gd name="connsiteY1" fmla="*/ 846498 h 3797185"/>
              <a:gd name="connsiteX2" fmla="*/ 382137 w 3931602"/>
              <a:gd name="connsiteY2" fmla="*/ 1255931 h 3797185"/>
              <a:gd name="connsiteX3" fmla="*/ 163773 w 3931602"/>
              <a:gd name="connsiteY3" fmla="*/ 1515238 h 3797185"/>
              <a:gd name="connsiteX4" fmla="*/ 0 w 3931602"/>
              <a:gd name="connsiteY4" fmla="*/ 1883728 h 3797185"/>
              <a:gd name="connsiteX5" fmla="*/ 163773 w 3931602"/>
              <a:gd name="connsiteY5" fmla="*/ 2497877 h 3797185"/>
              <a:gd name="connsiteX6" fmla="*/ 259307 w 3931602"/>
              <a:gd name="connsiteY6" fmla="*/ 3002844 h 3797185"/>
              <a:gd name="connsiteX7" fmla="*/ 614149 w 3931602"/>
              <a:gd name="connsiteY7" fmla="*/ 3330390 h 3797185"/>
              <a:gd name="connsiteX8" fmla="*/ 941695 w 3931602"/>
              <a:gd name="connsiteY8" fmla="*/ 3507811 h 3797185"/>
              <a:gd name="connsiteX9" fmla="*/ 914400 w 3931602"/>
              <a:gd name="connsiteY9" fmla="*/ 3794414 h 3797185"/>
              <a:gd name="connsiteX10" fmla="*/ 1719618 w 3931602"/>
              <a:gd name="connsiteY10" fmla="*/ 3657937 h 3797185"/>
              <a:gd name="connsiteX11" fmla="*/ 2251880 w 3931602"/>
              <a:gd name="connsiteY11" fmla="*/ 3739823 h 3797185"/>
              <a:gd name="connsiteX12" fmla="*/ 2688609 w 3931602"/>
              <a:gd name="connsiteY12" fmla="*/ 3753471 h 3797185"/>
              <a:gd name="connsiteX13" fmla="*/ 3029803 w 3931602"/>
              <a:gd name="connsiteY13" fmla="*/ 3480516 h 3797185"/>
              <a:gd name="connsiteX14" fmla="*/ 3343701 w 3931602"/>
              <a:gd name="connsiteY14" fmla="*/ 3303095 h 3797185"/>
              <a:gd name="connsiteX15" fmla="*/ 3575713 w 3931602"/>
              <a:gd name="connsiteY15" fmla="*/ 3262152 h 3797185"/>
              <a:gd name="connsiteX16" fmla="*/ 3889612 w 3931602"/>
              <a:gd name="connsiteY16" fmla="*/ 2634354 h 3797185"/>
              <a:gd name="connsiteX17" fmla="*/ 3753134 w 3931602"/>
              <a:gd name="connsiteY17" fmla="*/ 2293160 h 3797185"/>
              <a:gd name="connsiteX18" fmla="*/ 3712191 w 3931602"/>
              <a:gd name="connsiteY18" fmla="*/ 1992910 h 3797185"/>
              <a:gd name="connsiteX19" fmla="*/ 3862316 w 3931602"/>
              <a:gd name="connsiteY19" fmla="*/ 1911023 h 3797185"/>
              <a:gd name="connsiteX20" fmla="*/ 3889612 w 3931602"/>
              <a:gd name="connsiteY20" fmla="*/ 1474295 h 3797185"/>
              <a:gd name="connsiteX21" fmla="*/ 3289110 w 3931602"/>
              <a:gd name="connsiteY21" fmla="*/ 1214987 h 3797185"/>
              <a:gd name="connsiteX22" fmla="*/ 3234519 w 3931602"/>
              <a:gd name="connsiteY22" fmla="*/ 669077 h 3797185"/>
              <a:gd name="connsiteX23" fmla="*/ 3084394 w 3931602"/>
              <a:gd name="connsiteY23" fmla="*/ 382474 h 3797185"/>
              <a:gd name="connsiteX24" fmla="*/ 2429301 w 3931602"/>
              <a:gd name="connsiteY24" fmla="*/ 232349 h 3797185"/>
              <a:gd name="connsiteX25" fmla="*/ 1937982 w 3931602"/>
              <a:gd name="connsiteY25" fmla="*/ 337 h 3797185"/>
              <a:gd name="connsiteX26" fmla="*/ 1514901 w 3931602"/>
              <a:gd name="connsiteY26" fmla="*/ 286940 h 3797185"/>
              <a:gd name="connsiteX27" fmla="*/ 1037230 w 3931602"/>
              <a:gd name="connsiteY27" fmla="*/ 409769 h 3797185"/>
              <a:gd name="connsiteX28" fmla="*/ 805218 w 3931602"/>
              <a:gd name="connsiteY28" fmla="*/ 478008 h 3797185"/>
              <a:gd name="connsiteX0" fmla="*/ 555327 w 3777246"/>
              <a:gd name="connsiteY0" fmla="*/ 532599 h 3797185"/>
              <a:gd name="connsiteX1" fmla="*/ 268724 w 3777246"/>
              <a:gd name="connsiteY1" fmla="*/ 846498 h 3797185"/>
              <a:gd name="connsiteX2" fmla="*/ 227781 w 3777246"/>
              <a:gd name="connsiteY2" fmla="*/ 1255931 h 3797185"/>
              <a:gd name="connsiteX3" fmla="*/ 9417 w 3777246"/>
              <a:gd name="connsiteY3" fmla="*/ 1515238 h 3797185"/>
              <a:gd name="connsiteX4" fmla="*/ 36712 w 3777246"/>
              <a:gd name="connsiteY4" fmla="*/ 1911023 h 3797185"/>
              <a:gd name="connsiteX5" fmla="*/ 9417 w 3777246"/>
              <a:gd name="connsiteY5" fmla="*/ 2497877 h 3797185"/>
              <a:gd name="connsiteX6" fmla="*/ 104951 w 3777246"/>
              <a:gd name="connsiteY6" fmla="*/ 3002844 h 3797185"/>
              <a:gd name="connsiteX7" fmla="*/ 459793 w 3777246"/>
              <a:gd name="connsiteY7" fmla="*/ 3330390 h 3797185"/>
              <a:gd name="connsiteX8" fmla="*/ 787339 w 3777246"/>
              <a:gd name="connsiteY8" fmla="*/ 3507811 h 3797185"/>
              <a:gd name="connsiteX9" fmla="*/ 760044 w 3777246"/>
              <a:gd name="connsiteY9" fmla="*/ 3794414 h 3797185"/>
              <a:gd name="connsiteX10" fmla="*/ 1565262 w 3777246"/>
              <a:gd name="connsiteY10" fmla="*/ 3657937 h 3797185"/>
              <a:gd name="connsiteX11" fmla="*/ 2097524 w 3777246"/>
              <a:gd name="connsiteY11" fmla="*/ 3739823 h 3797185"/>
              <a:gd name="connsiteX12" fmla="*/ 2534253 w 3777246"/>
              <a:gd name="connsiteY12" fmla="*/ 3753471 h 3797185"/>
              <a:gd name="connsiteX13" fmla="*/ 2875447 w 3777246"/>
              <a:gd name="connsiteY13" fmla="*/ 3480516 h 3797185"/>
              <a:gd name="connsiteX14" fmla="*/ 3189345 w 3777246"/>
              <a:gd name="connsiteY14" fmla="*/ 3303095 h 3797185"/>
              <a:gd name="connsiteX15" fmla="*/ 3421357 w 3777246"/>
              <a:gd name="connsiteY15" fmla="*/ 3262152 h 3797185"/>
              <a:gd name="connsiteX16" fmla="*/ 3735256 w 3777246"/>
              <a:gd name="connsiteY16" fmla="*/ 2634354 h 3797185"/>
              <a:gd name="connsiteX17" fmla="*/ 3598778 w 3777246"/>
              <a:gd name="connsiteY17" fmla="*/ 2293160 h 3797185"/>
              <a:gd name="connsiteX18" fmla="*/ 3557835 w 3777246"/>
              <a:gd name="connsiteY18" fmla="*/ 1992910 h 3797185"/>
              <a:gd name="connsiteX19" fmla="*/ 3707960 w 3777246"/>
              <a:gd name="connsiteY19" fmla="*/ 1911023 h 3797185"/>
              <a:gd name="connsiteX20" fmla="*/ 3735256 w 3777246"/>
              <a:gd name="connsiteY20" fmla="*/ 1474295 h 3797185"/>
              <a:gd name="connsiteX21" fmla="*/ 3134754 w 3777246"/>
              <a:gd name="connsiteY21" fmla="*/ 1214987 h 3797185"/>
              <a:gd name="connsiteX22" fmla="*/ 3080163 w 3777246"/>
              <a:gd name="connsiteY22" fmla="*/ 669077 h 3797185"/>
              <a:gd name="connsiteX23" fmla="*/ 2930038 w 3777246"/>
              <a:gd name="connsiteY23" fmla="*/ 382474 h 3797185"/>
              <a:gd name="connsiteX24" fmla="*/ 2274945 w 3777246"/>
              <a:gd name="connsiteY24" fmla="*/ 232349 h 3797185"/>
              <a:gd name="connsiteX25" fmla="*/ 1783626 w 3777246"/>
              <a:gd name="connsiteY25" fmla="*/ 337 h 3797185"/>
              <a:gd name="connsiteX26" fmla="*/ 1360545 w 3777246"/>
              <a:gd name="connsiteY26" fmla="*/ 286940 h 3797185"/>
              <a:gd name="connsiteX27" fmla="*/ 882874 w 3777246"/>
              <a:gd name="connsiteY27" fmla="*/ 409769 h 3797185"/>
              <a:gd name="connsiteX28" fmla="*/ 650862 w 3777246"/>
              <a:gd name="connsiteY28" fmla="*/ 478008 h 379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777246" h="3797185">
                <a:moveTo>
                  <a:pt x="555327" y="532599"/>
                </a:moveTo>
                <a:cubicBezTo>
                  <a:pt x="439321" y="629271"/>
                  <a:pt x="323315" y="725943"/>
                  <a:pt x="268724" y="846498"/>
                </a:cubicBezTo>
                <a:cubicBezTo>
                  <a:pt x="214133" y="967053"/>
                  <a:pt x="270999" y="1144474"/>
                  <a:pt x="227781" y="1255931"/>
                </a:cubicBezTo>
                <a:cubicBezTo>
                  <a:pt x="184563" y="1367388"/>
                  <a:pt x="41262" y="1406056"/>
                  <a:pt x="9417" y="1515238"/>
                </a:cubicBezTo>
                <a:cubicBezTo>
                  <a:pt x="-22428" y="1624420"/>
                  <a:pt x="36712" y="1747250"/>
                  <a:pt x="36712" y="1911023"/>
                </a:cubicBezTo>
                <a:cubicBezTo>
                  <a:pt x="36712" y="2074796"/>
                  <a:pt x="-1956" y="2315907"/>
                  <a:pt x="9417" y="2497877"/>
                </a:cubicBezTo>
                <a:cubicBezTo>
                  <a:pt x="20790" y="2679847"/>
                  <a:pt x="29888" y="2864092"/>
                  <a:pt x="104951" y="3002844"/>
                </a:cubicBezTo>
                <a:cubicBezTo>
                  <a:pt x="180014" y="3141596"/>
                  <a:pt x="346062" y="3246229"/>
                  <a:pt x="459793" y="3330390"/>
                </a:cubicBezTo>
                <a:cubicBezTo>
                  <a:pt x="573524" y="3414551"/>
                  <a:pt x="737297" y="3430474"/>
                  <a:pt x="787339" y="3507811"/>
                </a:cubicBezTo>
                <a:cubicBezTo>
                  <a:pt x="837381" y="3585148"/>
                  <a:pt x="630390" y="3769393"/>
                  <a:pt x="760044" y="3794414"/>
                </a:cubicBezTo>
                <a:cubicBezTo>
                  <a:pt x="889698" y="3819435"/>
                  <a:pt x="1342349" y="3667035"/>
                  <a:pt x="1565262" y="3657937"/>
                </a:cubicBezTo>
                <a:cubicBezTo>
                  <a:pt x="1788175" y="3648839"/>
                  <a:pt x="1936026" y="3723901"/>
                  <a:pt x="2097524" y="3739823"/>
                </a:cubicBezTo>
                <a:cubicBezTo>
                  <a:pt x="2259022" y="3755745"/>
                  <a:pt x="2404599" y="3796689"/>
                  <a:pt x="2534253" y="3753471"/>
                </a:cubicBezTo>
                <a:cubicBezTo>
                  <a:pt x="2663907" y="3710253"/>
                  <a:pt x="2766265" y="3555579"/>
                  <a:pt x="2875447" y="3480516"/>
                </a:cubicBezTo>
                <a:cubicBezTo>
                  <a:pt x="2984629" y="3405453"/>
                  <a:pt x="3098360" y="3339489"/>
                  <a:pt x="3189345" y="3303095"/>
                </a:cubicBezTo>
                <a:cubicBezTo>
                  <a:pt x="3280330" y="3266701"/>
                  <a:pt x="3330372" y="3373609"/>
                  <a:pt x="3421357" y="3262152"/>
                </a:cubicBezTo>
                <a:cubicBezTo>
                  <a:pt x="3512342" y="3150695"/>
                  <a:pt x="3705686" y="2795853"/>
                  <a:pt x="3735256" y="2634354"/>
                </a:cubicBezTo>
                <a:cubicBezTo>
                  <a:pt x="3764826" y="2472855"/>
                  <a:pt x="3628348" y="2400067"/>
                  <a:pt x="3598778" y="2293160"/>
                </a:cubicBezTo>
                <a:cubicBezTo>
                  <a:pt x="3569208" y="2186253"/>
                  <a:pt x="3539638" y="2056600"/>
                  <a:pt x="3557835" y="1992910"/>
                </a:cubicBezTo>
                <a:cubicBezTo>
                  <a:pt x="3576032" y="1929221"/>
                  <a:pt x="3678390" y="1997459"/>
                  <a:pt x="3707960" y="1911023"/>
                </a:cubicBezTo>
                <a:cubicBezTo>
                  <a:pt x="3737530" y="1824587"/>
                  <a:pt x="3830790" y="1590301"/>
                  <a:pt x="3735256" y="1474295"/>
                </a:cubicBezTo>
                <a:cubicBezTo>
                  <a:pt x="3639722" y="1358289"/>
                  <a:pt x="3243936" y="1349190"/>
                  <a:pt x="3134754" y="1214987"/>
                </a:cubicBezTo>
                <a:cubicBezTo>
                  <a:pt x="3025572" y="1080784"/>
                  <a:pt x="3114282" y="807829"/>
                  <a:pt x="3080163" y="669077"/>
                </a:cubicBezTo>
                <a:cubicBezTo>
                  <a:pt x="3046044" y="530325"/>
                  <a:pt x="3064241" y="455262"/>
                  <a:pt x="2930038" y="382474"/>
                </a:cubicBezTo>
                <a:cubicBezTo>
                  <a:pt x="2795835" y="309686"/>
                  <a:pt x="2466014" y="296038"/>
                  <a:pt x="2274945" y="232349"/>
                </a:cubicBezTo>
                <a:cubicBezTo>
                  <a:pt x="2083876" y="168660"/>
                  <a:pt x="1936026" y="-8761"/>
                  <a:pt x="1783626" y="337"/>
                </a:cubicBezTo>
                <a:cubicBezTo>
                  <a:pt x="1631226" y="9435"/>
                  <a:pt x="1510670" y="218701"/>
                  <a:pt x="1360545" y="286940"/>
                </a:cubicBezTo>
                <a:cubicBezTo>
                  <a:pt x="1210420" y="355179"/>
                  <a:pt x="1001154" y="377924"/>
                  <a:pt x="882874" y="409769"/>
                </a:cubicBezTo>
                <a:cubicBezTo>
                  <a:pt x="764594" y="441614"/>
                  <a:pt x="707728" y="459811"/>
                  <a:pt x="650862" y="47800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Inhaltsplatzhalter 2">
            <a:extLst>
              <a:ext uri="{FF2B5EF4-FFF2-40B4-BE49-F238E27FC236}">
                <a16:creationId xmlns:a16="http://schemas.microsoft.com/office/drawing/2014/main" id="{C2C277F6-FBCD-462A-AF04-295A374DA441}"/>
              </a:ext>
            </a:extLst>
          </p:cNvPr>
          <p:cNvSpPr>
            <a:spLocks noGrp="1"/>
          </p:cNvSpPr>
          <p:nvPr>
            <p:ph idx="1"/>
          </p:nvPr>
        </p:nvSpPr>
        <p:spPr>
          <a:xfrm>
            <a:off x="838200" y="7080013"/>
            <a:ext cx="10515600" cy="4004904"/>
          </a:xfrm>
        </p:spPr>
        <p:txBody>
          <a:bodyPr/>
          <a:lstStyle/>
          <a:p>
            <a:endParaRPr lang="en-GB"/>
          </a:p>
        </p:txBody>
      </p:sp>
      <p:sp>
        <p:nvSpPr>
          <p:cNvPr id="4" name="Ellipse 3">
            <a:extLst>
              <a:ext uri="{FF2B5EF4-FFF2-40B4-BE49-F238E27FC236}">
                <a16:creationId xmlns:a16="http://schemas.microsoft.com/office/drawing/2014/main" id="{A9A1012B-AA92-4CF1-B8A3-34B31248A1BD}"/>
              </a:ext>
            </a:extLst>
          </p:cNvPr>
          <p:cNvSpPr/>
          <p:nvPr/>
        </p:nvSpPr>
        <p:spPr>
          <a:xfrm>
            <a:off x="8421053" y="2078222"/>
            <a:ext cx="150125" cy="136478"/>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llipse 4">
            <a:extLst>
              <a:ext uri="{FF2B5EF4-FFF2-40B4-BE49-F238E27FC236}">
                <a16:creationId xmlns:a16="http://schemas.microsoft.com/office/drawing/2014/main" id="{C16137C1-97B8-4782-B774-00697754AEE5}"/>
              </a:ext>
            </a:extLst>
          </p:cNvPr>
          <p:cNvSpPr/>
          <p:nvPr/>
        </p:nvSpPr>
        <p:spPr>
          <a:xfrm>
            <a:off x="7837621" y="3446637"/>
            <a:ext cx="150125" cy="136478"/>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Ellipse 5">
            <a:extLst>
              <a:ext uri="{FF2B5EF4-FFF2-40B4-BE49-F238E27FC236}">
                <a16:creationId xmlns:a16="http://schemas.microsoft.com/office/drawing/2014/main" id="{3EA23E1B-C4C8-4B68-94CB-DCD0BC177ED5}"/>
              </a:ext>
            </a:extLst>
          </p:cNvPr>
          <p:cNvSpPr/>
          <p:nvPr/>
        </p:nvSpPr>
        <p:spPr>
          <a:xfrm>
            <a:off x="8536469" y="5314310"/>
            <a:ext cx="150125" cy="136478"/>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Ellipse 6">
            <a:extLst>
              <a:ext uri="{FF2B5EF4-FFF2-40B4-BE49-F238E27FC236}">
                <a16:creationId xmlns:a16="http://schemas.microsoft.com/office/drawing/2014/main" id="{5B3AE8A0-9070-44D8-A09F-1809327E6512}"/>
              </a:ext>
            </a:extLst>
          </p:cNvPr>
          <p:cNvSpPr/>
          <p:nvPr/>
        </p:nvSpPr>
        <p:spPr>
          <a:xfrm>
            <a:off x="10736033" y="5037754"/>
            <a:ext cx="150125" cy="136478"/>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Ellipse 7">
            <a:extLst>
              <a:ext uri="{FF2B5EF4-FFF2-40B4-BE49-F238E27FC236}">
                <a16:creationId xmlns:a16="http://schemas.microsoft.com/office/drawing/2014/main" id="{3DD67C3C-4B9C-4FA6-BFE6-6CE0EDC913B1}"/>
              </a:ext>
            </a:extLst>
          </p:cNvPr>
          <p:cNvSpPr/>
          <p:nvPr/>
        </p:nvSpPr>
        <p:spPr>
          <a:xfrm>
            <a:off x="11508180" y="3514876"/>
            <a:ext cx="150125" cy="136478"/>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Ellipse 8">
            <a:extLst>
              <a:ext uri="{FF2B5EF4-FFF2-40B4-BE49-F238E27FC236}">
                <a16:creationId xmlns:a16="http://schemas.microsoft.com/office/drawing/2014/main" id="{64F9A3A0-2A62-46FF-9E0D-0B11327C1C9C}"/>
              </a:ext>
            </a:extLst>
          </p:cNvPr>
          <p:cNvSpPr/>
          <p:nvPr/>
        </p:nvSpPr>
        <p:spPr>
          <a:xfrm>
            <a:off x="10660970" y="1913833"/>
            <a:ext cx="150125" cy="136478"/>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hteck 9">
            <a:extLst>
              <a:ext uri="{FF2B5EF4-FFF2-40B4-BE49-F238E27FC236}">
                <a16:creationId xmlns:a16="http://schemas.microsoft.com/office/drawing/2014/main" id="{E834B936-9512-44D3-BF4A-BED73AA893E9}"/>
              </a:ext>
            </a:extLst>
          </p:cNvPr>
          <p:cNvSpPr/>
          <p:nvPr/>
        </p:nvSpPr>
        <p:spPr>
          <a:xfrm>
            <a:off x="491738" y="1494461"/>
            <a:ext cx="6721712" cy="830997"/>
          </a:xfrm>
          <a:prstGeom prst="rect">
            <a:avLst/>
          </a:prstGeom>
        </p:spPr>
        <p:txBody>
          <a:bodyPr wrap="none">
            <a:spAutoFit/>
          </a:bodyPr>
          <a:lstStyle/>
          <a:p>
            <a:r>
              <a:rPr lang="en-GB" sz="2400">
                <a:latin typeface="Arial" panose="020B0604020202020204" pitchFamily="34" charset="0"/>
                <a:cs typeface="Arial" panose="020B0604020202020204" pitchFamily="34" charset="0"/>
              </a:rPr>
              <a:t>Start and end point are the same - closed circle.</a:t>
            </a:r>
          </a:p>
          <a:p>
            <a:r>
              <a:rPr lang="en-GB" sz="2400">
                <a:latin typeface="Arial" panose="020B0604020202020204" pitchFamily="34" charset="0"/>
                <a:cs typeface="Arial" panose="020B0604020202020204" pitchFamily="34" charset="0"/>
              </a:rPr>
              <a:t>Therefore, the sum of height differences is zero!</a:t>
            </a:r>
          </a:p>
        </p:txBody>
      </p:sp>
      <p:sp>
        <p:nvSpPr>
          <p:cNvPr id="13" name="Textfeld 12">
            <a:extLst>
              <a:ext uri="{FF2B5EF4-FFF2-40B4-BE49-F238E27FC236}">
                <a16:creationId xmlns:a16="http://schemas.microsoft.com/office/drawing/2014/main" id="{EFB696CC-5020-425E-9830-5BE755EA903A}"/>
              </a:ext>
            </a:extLst>
          </p:cNvPr>
          <p:cNvSpPr txBox="1"/>
          <p:nvPr/>
        </p:nvSpPr>
        <p:spPr>
          <a:xfrm>
            <a:off x="8461406" y="2228278"/>
            <a:ext cx="426720" cy="584775"/>
          </a:xfrm>
          <a:prstGeom prst="rect">
            <a:avLst/>
          </a:prstGeom>
          <a:noFill/>
        </p:spPr>
        <p:txBody>
          <a:bodyPr wrap="none" rtlCol="0">
            <a:spAutoFit/>
          </a:bodyPr>
          <a:lstStyle/>
          <a:p>
            <a:r>
              <a:rPr lang="en-GB" sz="3200"/>
              <a:t>A</a:t>
            </a:r>
          </a:p>
        </p:txBody>
      </p:sp>
      <p:sp>
        <p:nvSpPr>
          <p:cNvPr id="14" name="Textfeld 13">
            <a:extLst>
              <a:ext uri="{FF2B5EF4-FFF2-40B4-BE49-F238E27FC236}">
                <a16:creationId xmlns:a16="http://schemas.microsoft.com/office/drawing/2014/main" id="{74F0F22C-5E9B-4292-9A74-C674507ABDC9}"/>
              </a:ext>
            </a:extLst>
          </p:cNvPr>
          <p:cNvSpPr txBox="1"/>
          <p:nvPr/>
        </p:nvSpPr>
        <p:spPr>
          <a:xfrm>
            <a:off x="8756869" y="4593982"/>
            <a:ext cx="426720" cy="584775"/>
          </a:xfrm>
          <a:prstGeom prst="rect">
            <a:avLst/>
          </a:prstGeom>
          <a:noFill/>
        </p:spPr>
        <p:txBody>
          <a:bodyPr wrap="none" rtlCol="0">
            <a:spAutoFit/>
          </a:bodyPr>
          <a:lstStyle/>
          <a:p>
            <a:r>
              <a:rPr lang="en-GB" sz="3200"/>
              <a:t>C</a:t>
            </a:r>
          </a:p>
        </p:txBody>
      </p:sp>
      <p:sp>
        <p:nvSpPr>
          <p:cNvPr id="15" name="Textfeld 14">
            <a:extLst>
              <a:ext uri="{FF2B5EF4-FFF2-40B4-BE49-F238E27FC236}">
                <a16:creationId xmlns:a16="http://schemas.microsoft.com/office/drawing/2014/main" id="{7EB04A9D-C98A-4C7F-AD06-3D88C4B58236}"/>
              </a:ext>
            </a:extLst>
          </p:cNvPr>
          <p:cNvSpPr txBox="1"/>
          <p:nvPr/>
        </p:nvSpPr>
        <p:spPr>
          <a:xfrm>
            <a:off x="10396678" y="4368569"/>
            <a:ext cx="361894" cy="584775"/>
          </a:xfrm>
          <a:prstGeom prst="rect">
            <a:avLst/>
          </a:prstGeom>
          <a:noFill/>
        </p:spPr>
        <p:txBody>
          <a:bodyPr wrap="square" rtlCol="0">
            <a:spAutoFit/>
          </a:bodyPr>
          <a:lstStyle/>
          <a:p>
            <a:r>
              <a:rPr lang="en-GB" sz="3200"/>
              <a:t>D</a:t>
            </a:r>
          </a:p>
        </p:txBody>
      </p:sp>
      <p:sp>
        <p:nvSpPr>
          <p:cNvPr id="16" name="Textfeld 15">
            <a:extLst>
              <a:ext uri="{FF2B5EF4-FFF2-40B4-BE49-F238E27FC236}">
                <a16:creationId xmlns:a16="http://schemas.microsoft.com/office/drawing/2014/main" id="{190BBB71-366F-41DB-932C-9C2C18DAA699}"/>
              </a:ext>
            </a:extLst>
          </p:cNvPr>
          <p:cNvSpPr txBox="1"/>
          <p:nvPr/>
        </p:nvSpPr>
        <p:spPr>
          <a:xfrm>
            <a:off x="10902270" y="3306601"/>
            <a:ext cx="404278" cy="584775"/>
          </a:xfrm>
          <a:prstGeom prst="rect">
            <a:avLst/>
          </a:prstGeom>
          <a:noFill/>
        </p:spPr>
        <p:txBody>
          <a:bodyPr wrap="none" rtlCol="0">
            <a:spAutoFit/>
          </a:bodyPr>
          <a:lstStyle/>
          <a:p>
            <a:r>
              <a:rPr lang="en-GB" sz="3200"/>
              <a:t>E</a:t>
            </a:r>
          </a:p>
        </p:txBody>
      </p:sp>
      <p:sp>
        <p:nvSpPr>
          <p:cNvPr id="17" name="Textfeld 16">
            <a:extLst>
              <a:ext uri="{FF2B5EF4-FFF2-40B4-BE49-F238E27FC236}">
                <a16:creationId xmlns:a16="http://schemas.microsoft.com/office/drawing/2014/main" id="{533BCE9A-499A-4CBB-A5B8-6B30A2F32ABD}"/>
              </a:ext>
            </a:extLst>
          </p:cNvPr>
          <p:cNvSpPr txBox="1"/>
          <p:nvPr/>
        </p:nvSpPr>
        <p:spPr>
          <a:xfrm>
            <a:off x="10310630" y="1981068"/>
            <a:ext cx="399468" cy="584775"/>
          </a:xfrm>
          <a:prstGeom prst="rect">
            <a:avLst/>
          </a:prstGeom>
          <a:noFill/>
        </p:spPr>
        <p:txBody>
          <a:bodyPr wrap="none" rtlCol="0">
            <a:spAutoFit/>
          </a:bodyPr>
          <a:lstStyle/>
          <a:p>
            <a:r>
              <a:rPr lang="en-GB" sz="3200"/>
              <a:t>F</a:t>
            </a:r>
          </a:p>
        </p:txBody>
      </p:sp>
      <p:sp>
        <p:nvSpPr>
          <p:cNvPr id="18" name="Textfeld 17">
            <a:extLst>
              <a:ext uri="{FF2B5EF4-FFF2-40B4-BE49-F238E27FC236}">
                <a16:creationId xmlns:a16="http://schemas.microsoft.com/office/drawing/2014/main" id="{607BCAEB-EE4B-46B9-82C3-A13AB08A1E3B}"/>
              </a:ext>
            </a:extLst>
          </p:cNvPr>
          <p:cNvSpPr txBox="1"/>
          <p:nvPr/>
        </p:nvSpPr>
        <p:spPr>
          <a:xfrm>
            <a:off x="8069396" y="3268826"/>
            <a:ext cx="426720" cy="584775"/>
          </a:xfrm>
          <a:prstGeom prst="rect">
            <a:avLst/>
          </a:prstGeom>
          <a:noFill/>
        </p:spPr>
        <p:txBody>
          <a:bodyPr wrap="none" rtlCol="0">
            <a:spAutoFit/>
          </a:bodyPr>
          <a:lstStyle/>
          <a:p>
            <a:r>
              <a:rPr lang="en-GB" sz="3200"/>
              <a:t>B</a:t>
            </a:r>
          </a:p>
        </p:txBody>
      </p:sp>
      <p:sp>
        <p:nvSpPr>
          <p:cNvPr id="19" name="Textfeld 18">
            <a:extLst>
              <a:ext uri="{FF2B5EF4-FFF2-40B4-BE49-F238E27FC236}">
                <a16:creationId xmlns:a16="http://schemas.microsoft.com/office/drawing/2014/main" id="{308480B2-AA5C-4B70-A19A-E9A13148111E}"/>
              </a:ext>
            </a:extLst>
          </p:cNvPr>
          <p:cNvSpPr txBox="1"/>
          <p:nvPr/>
        </p:nvSpPr>
        <p:spPr>
          <a:xfrm>
            <a:off x="531312" y="3326379"/>
            <a:ext cx="1770036" cy="2954655"/>
          </a:xfrm>
          <a:prstGeom prst="rect">
            <a:avLst/>
          </a:prstGeom>
          <a:noFill/>
        </p:spPr>
        <p:txBody>
          <a:bodyPr wrap="none" rtlCol="0">
            <a:spAutoFit/>
          </a:bodyPr>
          <a:lstStyle/>
          <a:p>
            <a:r>
              <a:rPr lang="en-GB" sz="2400">
                <a:latin typeface="Arial" panose="020B0604020202020204" pitchFamily="34" charset="0"/>
                <a:cs typeface="Arial" panose="020B0604020202020204" pitchFamily="34" charset="0"/>
              </a:rPr>
              <a:t>∆</a:t>
            </a:r>
            <a:r>
              <a:rPr lang="en-GB" sz="2400" baseline="-15000">
                <a:latin typeface="Arial" panose="020B0604020202020204" pitchFamily="34" charset="0"/>
                <a:cs typeface="Arial" panose="020B0604020202020204" pitchFamily="34" charset="0"/>
              </a:rPr>
              <a:t>AB</a:t>
            </a:r>
            <a:r>
              <a:rPr lang="en-GB" sz="2400">
                <a:latin typeface="Arial" panose="020B0604020202020204" pitchFamily="34" charset="0"/>
                <a:cs typeface="Arial" panose="020B0604020202020204" pitchFamily="34" charset="0"/>
              </a:rPr>
              <a:t> =  2.45</a:t>
            </a:r>
          </a:p>
          <a:p>
            <a:r>
              <a:rPr lang="en-GB" sz="2400">
                <a:solidFill>
                  <a:prstClr val="black"/>
                </a:solidFill>
                <a:latin typeface="Arial" panose="020B0604020202020204" pitchFamily="34" charset="0"/>
                <a:cs typeface="Arial" panose="020B0604020202020204" pitchFamily="34" charset="0"/>
              </a:rPr>
              <a:t>∆</a:t>
            </a:r>
            <a:r>
              <a:rPr lang="en-GB" sz="2400" baseline="-15000">
                <a:solidFill>
                  <a:prstClr val="black"/>
                </a:solidFill>
                <a:latin typeface="Arial" panose="020B0604020202020204" pitchFamily="34" charset="0"/>
                <a:cs typeface="Arial" panose="020B0604020202020204" pitchFamily="34" charset="0"/>
              </a:rPr>
              <a:t>BC</a:t>
            </a:r>
            <a:r>
              <a:rPr lang="en-GB" sz="2400">
                <a:solidFill>
                  <a:prstClr val="black"/>
                </a:solidFill>
                <a:latin typeface="Arial" panose="020B0604020202020204" pitchFamily="34" charset="0"/>
                <a:cs typeface="Arial" panose="020B0604020202020204" pitchFamily="34" charset="0"/>
              </a:rPr>
              <a:t> = -1.10</a:t>
            </a:r>
          </a:p>
          <a:p>
            <a:r>
              <a:rPr lang="en-GB" sz="2400">
                <a:latin typeface="Arial" panose="020B0604020202020204" pitchFamily="34" charset="0"/>
                <a:cs typeface="Arial" panose="020B0604020202020204" pitchFamily="34" charset="0"/>
              </a:rPr>
              <a:t>∆</a:t>
            </a:r>
            <a:r>
              <a:rPr lang="en-GB" sz="2400" baseline="-15000">
                <a:latin typeface="Arial" panose="020B0604020202020204" pitchFamily="34" charset="0"/>
                <a:cs typeface="Arial" panose="020B0604020202020204" pitchFamily="34" charset="0"/>
              </a:rPr>
              <a:t>CD</a:t>
            </a:r>
            <a:r>
              <a:rPr lang="en-GB" sz="2400">
                <a:latin typeface="Arial" panose="020B0604020202020204" pitchFamily="34" charset="0"/>
                <a:cs typeface="Arial" panose="020B0604020202020204" pitchFamily="34" charset="0"/>
              </a:rPr>
              <a:t> =  0.55</a:t>
            </a:r>
          </a:p>
          <a:p>
            <a:r>
              <a:rPr lang="en-GB" sz="2400">
                <a:solidFill>
                  <a:prstClr val="black"/>
                </a:solidFill>
                <a:latin typeface="Arial" panose="020B0604020202020204" pitchFamily="34" charset="0"/>
                <a:cs typeface="Arial" panose="020B0604020202020204" pitchFamily="34" charset="0"/>
              </a:rPr>
              <a:t>∆</a:t>
            </a:r>
            <a:r>
              <a:rPr lang="en-GB" sz="2400" baseline="-15000">
                <a:solidFill>
                  <a:prstClr val="black"/>
                </a:solidFill>
                <a:latin typeface="Arial" panose="020B0604020202020204" pitchFamily="34" charset="0"/>
                <a:cs typeface="Arial" panose="020B0604020202020204" pitchFamily="34" charset="0"/>
              </a:rPr>
              <a:t>DE </a:t>
            </a:r>
            <a:r>
              <a:rPr lang="en-GB" sz="2400">
                <a:solidFill>
                  <a:prstClr val="black"/>
                </a:solidFill>
                <a:latin typeface="Arial" panose="020B0604020202020204" pitchFamily="34" charset="0"/>
                <a:cs typeface="Arial" panose="020B0604020202020204" pitchFamily="34" charset="0"/>
              </a:rPr>
              <a:t> = 3.80</a:t>
            </a:r>
          </a:p>
          <a:p>
            <a:r>
              <a:rPr lang="en-GB" sz="2400">
                <a:solidFill>
                  <a:prstClr val="black"/>
                </a:solidFill>
                <a:latin typeface="Arial" panose="020B0604020202020204" pitchFamily="34" charset="0"/>
                <a:cs typeface="Arial" panose="020B0604020202020204" pitchFamily="34" charset="0"/>
              </a:rPr>
              <a:t>∆</a:t>
            </a:r>
            <a:r>
              <a:rPr lang="en-GB" sz="2400" baseline="-15000">
                <a:solidFill>
                  <a:prstClr val="black"/>
                </a:solidFill>
                <a:latin typeface="Arial" panose="020B0604020202020204" pitchFamily="34" charset="0"/>
                <a:cs typeface="Arial" panose="020B0604020202020204" pitchFamily="34" charset="0"/>
              </a:rPr>
              <a:t>EF</a:t>
            </a:r>
            <a:r>
              <a:rPr lang="en-GB" sz="2400">
                <a:solidFill>
                  <a:prstClr val="black"/>
                </a:solidFill>
                <a:latin typeface="Arial" panose="020B0604020202020204" pitchFamily="34" charset="0"/>
                <a:cs typeface="Arial" panose="020B0604020202020204" pitchFamily="34" charset="0"/>
              </a:rPr>
              <a:t> = -4.10</a:t>
            </a:r>
          </a:p>
          <a:p>
            <a:r>
              <a:rPr lang="en-GB" sz="2400">
                <a:latin typeface="Arial" panose="020B0604020202020204" pitchFamily="34" charset="0"/>
                <a:cs typeface="Arial" panose="020B0604020202020204" pitchFamily="34" charset="0"/>
              </a:rPr>
              <a:t>∆</a:t>
            </a:r>
            <a:r>
              <a:rPr lang="en-GB" sz="2400" baseline="-15000">
                <a:latin typeface="Arial" panose="020B0604020202020204" pitchFamily="34" charset="0"/>
                <a:cs typeface="Arial" panose="020B0604020202020204" pitchFamily="34" charset="0"/>
              </a:rPr>
              <a:t>FA</a:t>
            </a:r>
            <a:r>
              <a:rPr lang="en-GB" sz="2400">
                <a:latin typeface="Arial" panose="020B0604020202020204" pitchFamily="34" charset="0"/>
                <a:cs typeface="Arial" panose="020B0604020202020204" pitchFamily="34" charset="0"/>
              </a:rPr>
              <a:t> = -1.30</a:t>
            </a:r>
            <a:endParaRPr lang="en-GB" sz="2400">
              <a:solidFill>
                <a:prstClr val="black"/>
              </a:solidFill>
              <a:latin typeface="Arial" panose="020B0604020202020204" pitchFamily="34" charset="0"/>
              <a:cs typeface="Arial" panose="020B0604020202020204" pitchFamily="34" charset="0"/>
            </a:endParaRPr>
          </a:p>
          <a:p>
            <a:pPr lvl="0"/>
            <a:endParaRPr lang="en-GB" sz="2400">
              <a:solidFill>
                <a:prstClr val="black"/>
              </a:solidFill>
            </a:endParaRPr>
          </a:p>
          <a:p>
            <a:endParaRPr lang="en-GB"/>
          </a:p>
        </p:txBody>
      </p:sp>
      <p:sp>
        <p:nvSpPr>
          <p:cNvPr id="20" name="Textfeld 19">
            <a:extLst>
              <a:ext uri="{FF2B5EF4-FFF2-40B4-BE49-F238E27FC236}">
                <a16:creationId xmlns:a16="http://schemas.microsoft.com/office/drawing/2014/main" id="{0934D9BE-92EC-40C2-963D-2797512A21FF}"/>
              </a:ext>
            </a:extLst>
          </p:cNvPr>
          <p:cNvSpPr txBox="1"/>
          <p:nvPr/>
        </p:nvSpPr>
        <p:spPr>
          <a:xfrm>
            <a:off x="455277" y="2863810"/>
            <a:ext cx="2307042" cy="461665"/>
          </a:xfrm>
          <a:prstGeom prst="rect">
            <a:avLst/>
          </a:prstGeom>
          <a:noFill/>
        </p:spPr>
        <p:txBody>
          <a:bodyPr wrap="none" rtlCol="0">
            <a:spAutoFit/>
          </a:bodyPr>
          <a:lstStyle/>
          <a:p>
            <a:r>
              <a:rPr lang="en-GB" sz="2400">
                <a:latin typeface="Arial" panose="020B0604020202020204" pitchFamily="34" charset="0"/>
                <a:cs typeface="Arial" panose="020B0604020202020204" pitchFamily="34" charset="0"/>
              </a:rPr>
              <a:t>Measurements:</a:t>
            </a:r>
          </a:p>
        </p:txBody>
      </p:sp>
      <p:sp>
        <p:nvSpPr>
          <p:cNvPr id="21" name="Rechteck 20">
            <a:extLst>
              <a:ext uri="{FF2B5EF4-FFF2-40B4-BE49-F238E27FC236}">
                <a16:creationId xmlns:a16="http://schemas.microsoft.com/office/drawing/2014/main" id="{FA369EB4-1C49-4E16-8C01-BFA13AA0E009}"/>
              </a:ext>
            </a:extLst>
          </p:cNvPr>
          <p:cNvSpPr/>
          <p:nvPr/>
        </p:nvSpPr>
        <p:spPr>
          <a:xfrm>
            <a:off x="2840548" y="3949425"/>
            <a:ext cx="1282723" cy="830997"/>
          </a:xfrm>
          <a:prstGeom prst="rect">
            <a:avLst/>
          </a:prstGeom>
        </p:spPr>
        <p:txBody>
          <a:bodyPr wrap="none">
            <a:spAutoFit/>
          </a:bodyPr>
          <a:lstStyle/>
          <a:p>
            <a:r>
              <a:rPr lang="en-GB" sz="2400">
                <a:latin typeface="Arial" panose="020B0604020202020204" pitchFamily="34" charset="0"/>
                <a:cs typeface="Arial" panose="020B0604020202020204" pitchFamily="34" charset="0"/>
              </a:rPr>
              <a:t>e = ∑ ∆ </a:t>
            </a:r>
          </a:p>
          <a:p>
            <a:r>
              <a:rPr lang="en-GB" sz="2400">
                <a:latin typeface="Arial" panose="020B0604020202020204" pitchFamily="34" charset="0"/>
                <a:cs typeface="Arial" panose="020B0604020202020204" pitchFamily="34" charset="0"/>
              </a:rPr>
              <a:t>   = 0.3</a:t>
            </a:r>
            <a:endParaRPr lang="en-GB" sz="3200">
              <a:latin typeface="Arial" panose="020B0604020202020204" pitchFamily="34" charset="0"/>
              <a:cs typeface="Arial" panose="020B0604020202020204" pitchFamily="34" charset="0"/>
            </a:endParaRPr>
          </a:p>
        </p:txBody>
      </p:sp>
      <p:sp>
        <p:nvSpPr>
          <p:cNvPr id="22" name="Rechteck 21">
            <a:extLst>
              <a:ext uri="{FF2B5EF4-FFF2-40B4-BE49-F238E27FC236}">
                <a16:creationId xmlns:a16="http://schemas.microsoft.com/office/drawing/2014/main" id="{86BDA126-0FA7-47C3-A182-530994FDA340}"/>
              </a:ext>
            </a:extLst>
          </p:cNvPr>
          <p:cNvSpPr/>
          <p:nvPr/>
        </p:nvSpPr>
        <p:spPr>
          <a:xfrm>
            <a:off x="8970229" y="3234552"/>
            <a:ext cx="1369286" cy="523220"/>
          </a:xfrm>
          <a:prstGeom prst="rect">
            <a:avLst/>
          </a:prstGeom>
          <a:ln>
            <a:solidFill>
              <a:schemeClr val="tx2"/>
            </a:solidFill>
          </a:ln>
        </p:spPr>
        <p:txBody>
          <a:bodyPr wrap="none">
            <a:spAutoFit/>
          </a:bodyPr>
          <a:lstStyle/>
          <a:p>
            <a:r>
              <a:rPr lang="en-GB" sz="2800">
                <a:latin typeface="Arial" panose="020B0604020202020204" pitchFamily="34" charset="0"/>
                <a:cs typeface="Arial" panose="020B0604020202020204" pitchFamily="34" charset="0"/>
              </a:rPr>
              <a:t>∑ ∆ = 0</a:t>
            </a:r>
          </a:p>
        </p:txBody>
      </p:sp>
      <p:sp>
        <p:nvSpPr>
          <p:cNvPr id="24" name="Textfeld 23">
            <a:extLst>
              <a:ext uri="{FF2B5EF4-FFF2-40B4-BE49-F238E27FC236}">
                <a16:creationId xmlns:a16="http://schemas.microsoft.com/office/drawing/2014/main" id="{D5354B05-6F84-455D-944F-62AD96BB1779}"/>
              </a:ext>
            </a:extLst>
          </p:cNvPr>
          <p:cNvSpPr txBox="1"/>
          <p:nvPr/>
        </p:nvSpPr>
        <p:spPr>
          <a:xfrm>
            <a:off x="4974600" y="3841537"/>
            <a:ext cx="2529860" cy="461665"/>
          </a:xfrm>
          <a:prstGeom prst="rect">
            <a:avLst/>
          </a:prstGeom>
          <a:noFill/>
        </p:spPr>
        <p:txBody>
          <a:bodyPr wrap="none" rtlCol="0">
            <a:spAutoFit/>
          </a:bodyPr>
          <a:lstStyle/>
          <a:p>
            <a:r>
              <a:rPr lang="en-GB" sz="2400">
                <a:latin typeface="Arial" panose="020B0604020202020204" pitchFamily="34" charset="0"/>
                <a:cs typeface="Arial" panose="020B0604020202020204" pitchFamily="34" charset="0"/>
              </a:rPr>
              <a:t>Error distribution:</a:t>
            </a:r>
          </a:p>
        </p:txBody>
      </p:sp>
      <p:sp>
        <p:nvSpPr>
          <p:cNvPr id="25" name="Rechteck 24">
            <a:extLst>
              <a:ext uri="{FF2B5EF4-FFF2-40B4-BE49-F238E27FC236}">
                <a16:creationId xmlns:a16="http://schemas.microsoft.com/office/drawing/2014/main" id="{9759FACC-F7B8-4674-B3F0-AA7D1471ED9E}"/>
              </a:ext>
            </a:extLst>
          </p:cNvPr>
          <p:cNvSpPr/>
          <p:nvPr/>
        </p:nvSpPr>
        <p:spPr>
          <a:xfrm>
            <a:off x="2804252" y="5055936"/>
            <a:ext cx="1604927" cy="1323439"/>
          </a:xfrm>
          <a:prstGeom prst="rect">
            <a:avLst/>
          </a:prstGeom>
        </p:spPr>
        <p:txBody>
          <a:bodyPr wrap="none">
            <a:spAutoFit/>
          </a:bodyPr>
          <a:lstStyle/>
          <a:p>
            <a:r>
              <a:rPr lang="en-GB" sz="2400" err="1">
                <a:latin typeface="Arial" panose="020B0604020202020204" pitchFamily="34" charset="0"/>
                <a:cs typeface="Arial" panose="020B0604020202020204" pitchFamily="34" charset="0"/>
              </a:rPr>
              <a:t>e</a:t>
            </a:r>
            <a:r>
              <a:rPr lang="en-GB" sz="2400" baseline="-15000" err="1">
                <a:latin typeface="Arial" panose="020B0604020202020204" pitchFamily="34" charset="0"/>
                <a:cs typeface="Arial" panose="020B0604020202020204" pitchFamily="34" charset="0"/>
              </a:rPr>
              <a:t>i</a:t>
            </a:r>
            <a:r>
              <a:rPr lang="en-GB" sz="2400">
                <a:latin typeface="Arial" panose="020B0604020202020204" pitchFamily="34" charset="0"/>
                <a:cs typeface="Arial" panose="020B0604020202020204" pitchFamily="34" charset="0"/>
              </a:rPr>
              <a:t> = 0.3 / 6</a:t>
            </a:r>
          </a:p>
          <a:p>
            <a:r>
              <a:rPr lang="en-GB" sz="2400">
                <a:latin typeface="Arial" panose="020B0604020202020204" pitchFamily="34" charset="0"/>
                <a:cs typeface="Arial" panose="020B0604020202020204" pitchFamily="34" charset="0"/>
              </a:rPr>
              <a:t>    = 0.05</a:t>
            </a:r>
          </a:p>
          <a:p>
            <a:endParaRPr lang="en-GB" sz="3200">
              <a:latin typeface="Arial" panose="020B0604020202020204" pitchFamily="34" charset="0"/>
              <a:cs typeface="Arial" panose="020B0604020202020204" pitchFamily="34" charset="0"/>
            </a:endParaRPr>
          </a:p>
        </p:txBody>
      </p:sp>
      <p:sp>
        <p:nvSpPr>
          <p:cNvPr id="26" name="Textfeld 25">
            <a:extLst>
              <a:ext uri="{FF2B5EF4-FFF2-40B4-BE49-F238E27FC236}">
                <a16:creationId xmlns:a16="http://schemas.microsoft.com/office/drawing/2014/main" id="{F6242E85-EDFB-4FA7-9705-4F90DA4C134E}"/>
              </a:ext>
            </a:extLst>
          </p:cNvPr>
          <p:cNvSpPr txBox="1"/>
          <p:nvPr/>
        </p:nvSpPr>
        <p:spPr>
          <a:xfrm>
            <a:off x="4987965" y="4309537"/>
            <a:ext cx="3367824" cy="3323987"/>
          </a:xfrm>
          <a:prstGeom prst="rect">
            <a:avLst/>
          </a:prstGeom>
          <a:noFill/>
        </p:spPr>
        <p:txBody>
          <a:bodyPr wrap="square" rtlCol="0">
            <a:spAutoFit/>
          </a:bodyPr>
          <a:lstStyle/>
          <a:p>
            <a:r>
              <a:rPr lang="en-GB" sz="2400">
                <a:latin typeface="Arial" panose="020B0604020202020204" pitchFamily="34" charset="0"/>
                <a:cs typeface="Arial" panose="020B0604020202020204" pitchFamily="34" charset="0"/>
              </a:rPr>
              <a:t>∆</a:t>
            </a:r>
            <a:r>
              <a:rPr lang="en-GB" sz="2400" baseline="-15000">
                <a:latin typeface="Arial" panose="020B0604020202020204" pitchFamily="34" charset="0"/>
                <a:cs typeface="Arial" panose="020B0604020202020204" pitchFamily="34" charset="0"/>
              </a:rPr>
              <a:t>AB</a:t>
            </a:r>
            <a:r>
              <a:rPr lang="en-GB" sz="2400">
                <a:latin typeface="Arial" panose="020B0604020202020204" pitchFamily="34" charset="0"/>
                <a:cs typeface="Arial" panose="020B0604020202020204" pitchFamily="34" charset="0"/>
              </a:rPr>
              <a:t> =  2.45 </a:t>
            </a:r>
            <a:r>
              <a:rPr lang="en-GB" sz="2400">
                <a:solidFill>
                  <a:srgbClr val="FF0000"/>
                </a:solidFill>
                <a:latin typeface="Arial" panose="020B0604020202020204" pitchFamily="34" charset="0"/>
                <a:cs typeface="Arial" panose="020B0604020202020204" pitchFamily="34" charset="0"/>
              </a:rPr>
              <a:t>+ 0.05</a:t>
            </a:r>
          </a:p>
          <a:p>
            <a:r>
              <a:rPr lang="en-GB" sz="2400">
                <a:solidFill>
                  <a:prstClr val="black"/>
                </a:solidFill>
                <a:latin typeface="Arial" panose="020B0604020202020204" pitchFamily="34" charset="0"/>
                <a:cs typeface="Arial" panose="020B0604020202020204" pitchFamily="34" charset="0"/>
              </a:rPr>
              <a:t>∆</a:t>
            </a:r>
            <a:r>
              <a:rPr lang="en-GB" sz="2400" baseline="-15000">
                <a:solidFill>
                  <a:prstClr val="black"/>
                </a:solidFill>
                <a:latin typeface="Arial" panose="020B0604020202020204" pitchFamily="34" charset="0"/>
                <a:cs typeface="Arial" panose="020B0604020202020204" pitchFamily="34" charset="0"/>
              </a:rPr>
              <a:t>BC</a:t>
            </a:r>
            <a:r>
              <a:rPr lang="en-GB" sz="2400">
                <a:solidFill>
                  <a:prstClr val="black"/>
                </a:solidFill>
                <a:latin typeface="Arial" panose="020B0604020202020204" pitchFamily="34" charset="0"/>
                <a:cs typeface="Arial" panose="020B0604020202020204" pitchFamily="34" charset="0"/>
              </a:rPr>
              <a:t> = -1.10 </a:t>
            </a:r>
            <a:r>
              <a:rPr lang="en-GB" sz="2400">
                <a:solidFill>
                  <a:srgbClr val="FF0000"/>
                </a:solidFill>
                <a:latin typeface="Arial" panose="020B0604020202020204" pitchFamily="34" charset="0"/>
                <a:cs typeface="Arial" panose="020B0604020202020204" pitchFamily="34" charset="0"/>
              </a:rPr>
              <a:t>+ 0.05</a:t>
            </a:r>
            <a:endParaRPr lang="en-GB" sz="2400">
              <a:solidFill>
                <a:prstClr val="black"/>
              </a:solidFill>
              <a:latin typeface="Arial" panose="020B0604020202020204" pitchFamily="34" charset="0"/>
              <a:cs typeface="Arial" panose="020B0604020202020204" pitchFamily="34" charset="0"/>
            </a:endParaRPr>
          </a:p>
          <a:p>
            <a:r>
              <a:rPr lang="en-GB" sz="2400">
                <a:latin typeface="Arial" panose="020B0604020202020204" pitchFamily="34" charset="0"/>
                <a:cs typeface="Arial" panose="020B0604020202020204" pitchFamily="34" charset="0"/>
              </a:rPr>
              <a:t>∆</a:t>
            </a:r>
            <a:r>
              <a:rPr lang="en-GB" sz="2400" baseline="-15000">
                <a:latin typeface="Arial" panose="020B0604020202020204" pitchFamily="34" charset="0"/>
                <a:cs typeface="Arial" panose="020B0604020202020204" pitchFamily="34" charset="0"/>
              </a:rPr>
              <a:t>CD</a:t>
            </a:r>
            <a:r>
              <a:rPr lang="en-GB" sz="2400">
                <a:latin typeface="Arial" panose="020B0604020202020204" pitchFamily="34" charset="0"/>
                <a:cs typeface="Arial" panose="020B0604020202020204" pitchFamily="34" charset="0"/>
              </a:rPr>
              <a:t> =  0.55 </a:t>
            </a:r>
            <a:r>
              <a:rPr lang="en-GB" sz="2400">
                <a:solidFill>
                  <a:srgbClr val="FF0000"/>
                </a:solidFill>
                <a:latin typeface="Arial" panose="020B0604020202020204" pitchFamily="34" charset="0"/>
                <a:cs typeface="Arial" panose="020B0604020202020204" pitchFamily="34" charset="0"/>
              </a:rPr>
              <a:t>+ 0.05</a:t>
            </a:r>
            <a:endParaRPr lang="en-GB" sz="2400">
              <a:latin typeface="Arial" panose="020B0604020202020204" pitchFamily="34" charset="0"/>
              <a:cs typeface="Arial" panose="020B0604020202020204" pitchFamily="34" charset="0"/>
            </a:endParaRPr>
          </a:p>
          <a:p>
            <a:r>
              <a:rPr lang="en-GB" sz="2400">
                <a:solidFill>
                  <a:prstClr val="black"/>
                </a:solidFill>
                <a:latin typeface="Arial" panose="020B0604020202020204" pitchFamily="34" charset="0"/>
                <a:cs typeface="Arial" panose="020B0604020202020204" pitchFamily="34" charset="0"/>
              </a:rPr>
              <a:t>∆</a:t>
            </a:r>
            <a:r>
              <a:rPr lang="en-GB" sz="2400" baseline="-15000">
                <a:solidFill>
                  <a:prstClr val="black"/>
                </a:solidFill>
                <a:latin typeface="Arial" panose="020B0604020202020204" pitchFamily="34" charset="0"/>
                <a:cs typeface="Arial" panose="020B0604020202020204" pitchFamily="34" charset="0"/>
              </a:rPr>
              <a:t>DE </a:t>
            </a:r>
            <a:r>
              <a:rPr lang="en-GB" sz="2400">
                <a:solidFill>
                  <a:prstClr val="black"/>
                </a:solidFill>
                <a:latin typeface="Arial" panose="020B0604020202020204" pitchFamily="34" charset="0"/>
                <a:cs typeface="Arial" panose="020B0604020202020204" pitchFamily="34" charset="0"/>
              </a:rPr>
              <a:t> =  3.80 </a:t>
            </a:r>
            <a:r>
              <a:rPr lang="en-GB" sz="2400">
                <a:solidFill>
                  <a:srgbClr val="FF0000"/>
                </a:solidFill>
                <a:latin typeface="Arial" panose="020B0604020202020204" pitchFamily="34" charset="0"/>
                <a:cs typeface="Arial" panose="020B0604020202020204" pitchFamily="34" charset="0"/>
              </a:rPr>
              <a:t>+ 0.05</a:t>
            </a:r>
            <a:endParaRPr lang="en-GB" sz="2400">
              <a:solidFill>
                <a:prstClr val="black"/>
              </a:solidFill>
              <a:latin typeface="Arial" panose="020B0604020202020204" pitchFamily="34" charset="0"/>
              <a:cs typeface="Arial" panose="020B0604020202020204" pitchFamily="34" charset="0"/>
            </a:endParaRPr>
          </a:p>
          <a:p>
            <a:r>
              <a:rPr lang="en-GB" sz="2400">
                <a:solidFill>
                  <a:prstClr val="black"/>
                </a:solidFill>
                <a:latin typeface="Arial" panose="020B0604020202020204" pitchFamily="34" charset="0"/>
                <a:cs typeface="Arial" panose="020B0604020202020204" pitchFamily="34" charset="0"/>
              </a:rPr>
              <a:t>∆</a:t>
            </a:r>
            <a:r>
              <a:rPr lang="en-GB" sz="2400" baseline="-15000">
                <a:solidFill>
                  <a:prstClr val="black"/>
                </a:solidFill>
                <a:latin typeface="Arial" panose="020B0604020202020204" pitchFamily="34" charset="0"/>
                <a:cs typeface="Arial" panose="020B0604020202020204" pitchFamily="34" charset="0"/>
              </a:rPr>
              <a:t>EF</a:t>
            </a:r>
            <a:r>
              <a:rPr lang="en-GB" sz="2400">
                <a:solidFill>
                  <a:prstClr val="black"/>
                </a:solidFill>
                <a:latin typeface="Arial" panose="020B0604020202020204" pitchFamily="34" charset="0"/>
                <a:cs typeface="Arial" panose="020B0604020202020204" pitchFamily="34" charset="0"/>
              </a:rPr>
              <a:t> =  -4.10 </a:t>
            </a:r>
            <a:r>
              <a:rPr lang="en-GB" sz="2400">
                <a:solidFill>
                  <a:srgbClr val="FF0000"/>
                </a:solidFill>
                <a:latin typeface="Arial" panose="020B0604020202020204" pitchFamily="34" charset="0"/>
                <a:cs typeface="Arial" panose="020B0604020202020204" pitchFamily="34" charset="0"/>
              </a:rPr>
              <a:t>+ 0.05</a:t>
            </a:r>
            <a:endParaRPr lang="en-GB" sz="2400">
              <a:solidFill>
                <a:prstClr val="black"/>
              </a:solidFill>
              <a:latin typeface="Arial" panose="020B0604020202020204" pitchFamily="34" charset="0"/>
              <a:cs typeface="Arial" panose="020B0604020202020204" pitchFamily="34" charset="0"/>
            </a:endParaRPr>
          </a:p>
          <a:p>
            <a:r>
              <a:rPr lang="en-GB" sz="2400">
                <a:latin typeface="Arial" panose="020B0604020202020204" pitchFamily="34" charset="0"/>
                <a:cs typeface="Arial" panose="020B0604020202020204" pitchFamily="34" charset="0"/>
              </a:rPr>
              <a:t>∆</a:t>
            </a:r>
            <a:r>
              <a:rPr lang="en-GB" sz="2400" baseline="-15000">
                <a:latin typeface="Arial" panose="020B0604020202020204" pitchFamily="34" charset="0"/>
                <a:cs typeface="Arial" panose="020B0604020202020204" pitchFamily="34" charset="0"/>
              </a:rPr>
              <a:t>FA</a:t>
            </a:r>
            <a:r>
              <a:rPr lang="en-GB" sz="2400">
                <a:latin typeface="Arial" panose="020B0604020202020204" pitchFamily="34" charset="0"/>
                <a:cs typeface="Arial" panose="020B0604020202020204" pitchFamily="34" charset="0"/>
              </a:rPr>
              <a:t> =  -1.30 </a:t>
            </a:r>
            <a:r>
              <a:rPr lang="en-GB" sz="2400">
                <a:solidFill>
                  <a:srgbClr val="FF0000"/>
                </a:solidFill>
                <a:latin typeface="Arial" panose="020B0604020202020204" pitchFamily="34" charset="0"/>
                <a:cs typeface="Arial" panose="020B0604020202020204" pitchFamily="34" charset="0"/>
              </a:rPr>
              <a:t>+ 0.05</a:t>
            </a:r>
          </a:p>
          <a:p>
            <a:endParaRPr lang="en-GB" sz="2400">
              <a:solidFill>
                <a:prstClr val="black"/>
              </a:solidFill>
              <a:latin typeface="Arial" panose="020B0604020202020204" pitchFamily="34" charset="0"/>
              <a:cs typeface="Arial" panose="020B0604020202020204" pitchFamily="34" charset="0"/>
            </a:endParaRPr>
          </a:p>
          <a:p>
            <a:pPr lvl="0"/>
            <a:endParaRPr lang="en-GB" sz="2400">
              <a:solidFill>
                <a:prstClr val="black"/>
              </a:solidFill>
            </a:endParaRPr>
          </a:p>
          <a:p>
            <a:endParaRPr lang="en-GB"/>
          </a:p>
        </p:txBody>
      </p:sp>
      <p:sp>
        <p:nvSpPr>
          <p:cNvPr id="27" name="Textfeld 26">
            <a:extLst>
              <a:ext uri="{FF2B5EF4-FFF2-40B4-BE49-F238E27FC236}">
                <a16:creationId xmlns:a16="http://schemas.microsoft.com/office/drawing/2014/main" id="{F86E84B3-7D32-410C-91A7-9BFFF6323A8D}"/>
              </a:ext>
            </a:extLst>
          </p:cNvPr>
          <p:cNvSpPr txBox="1"/>
          <p:nvPr/>
        </p:nvSpPr>
        <p:spPr>
          <a:xfrm>
            <a:off x="2495695" y="3368692"/>
            <a:ext cx="2375971" cy="461665"/>
          </a:xfrm>
          <a:prstGeom prst="rect">
            <a:avLst/>
          </a:prstGeom>
          <a:noFill/>
        </p:spPr>
        <p:txBody>
          <a:bodyPr wrap="none" rtlCol="0">
            <a:spAutoFit/>
          </a:bodyPr>
          <a:lstStyle/>
          <a:p>
            <a:r>
              <a:rPr lang="en-GB" sz="2400">
                <a:latin typeface="Arial" panose="020B0604020202020204" pitchFamily="34" charset="0"/>
                <a:cs typeface="Arial" panose="020B0604020202020204" pitchFamily="34" charset="0"/>
              </a:rPr>
              <a:t>Inconsistencies:</a:t>
            </a:r>
          </a:p>
        </p:txBody>
      </p:sp>
      <p:sp>
        <p:nvSpPr>
          <p:cNvPr id="28" name="Rechteck 27">
            <a:extLst>
              <a:ext uri="{FF2B5EF4-FFF2-40B4-BE49-F238E27FC236}">
                <a16:creationId xmlns:a16="http://schemas.microsoft.com/office/drawing/2014/main" id="{62FAF0BB-7BDB-4E91-9EBB-2BFF14993D24}"/>
              </a:ext>
            </a:extLst>
          </p:cNvPr>
          <p:cNvSpPr/>
          <p:nvPr/>
        </p:nvSpPr>
        <p:spPr>
          <a:xfrm>
            <a:off x="7776763" y="6042130"/>
            <a:ext cx="1369286" cy="523220"/>
          </a:xfrm>
          <a:prstGeom prst="rect">
            <a:avLst/>
          </a:prstGeom>
          <a:ln>
            <a:noFill/>
          </a:ln>
        </p:spPr>
        <p:txBody>
          <a:bodyPr wrap="none">
            <a:spAutoFit/>
          </a:bodyPr>
          <a:lstStyle/>
          <a:p>
            <a:r>
              <a:rPr lang="en-GB" sz="2800">
                <a:solidFill>
                  <a:srgbClr val="FF0000"/>
                </a:solidFill>
                <a:latin typeface="Arial" panose="020B0604020202020204" pitchFamily="34" charset="0"/>
                <a:cs typeface="Arial" panose="020B0604020202020204" pitchFamily="34" charset="0"/>
              </a:rPr>
              <a:t>∑ ∆ = 0</a:t>
            </a:r>
          </a:p>
        </p:txBody>
      </p:sp>
      <p:sp>
        <p:nvSpPr>
          <p:cNvPr id="11" name="Title 2">
            <a:extLst>
              <a:ext uri="{FF2B5EF4-FFF2-40B4-BE49-F238E27FC236}">
                <a16:creationId xmlns:a16="http://schemas.microsoft.com/office/drawing/2014/main" id="{EF714E10-C514-F36E-127A-E5B959B8D5E4}"/>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a:solidFill>
                  <a:schemeClr val="bg1"/>
                </a:solidFill>
                <a:latin typeface="Calibri" panose="020F0502020204030204" pitchFamily="34" charset="0"/>
                <a:cs typeface="Calibri" panose="020F0502020204030204" pitchFamily="34" charset="0"/>
              </a:rPr>
              <a:t>Levelling Example</a:t>
            </a:r>
            <a:endParaRPr lang="en-GB" sz="4400" b="1">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5994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5372A94-036C-70F8-0244-C353142F8B2E}"/>
            </a:ext>
          </a:extLst>
        </p:cNvPr>
        <p:cNvGrpSpPr/>
        <p:nvPr/>
      </p:nvGrpSpPr>
      <p:grpSpPr>
        <a:xfrm>
          <a:off x="0" y="0"/>
          <a:ext cx="0" cy="0"/>
          <a:chOff x="0" y="0"/>
          <a:chExt cx="0" cy="0"/>
        </a:xfrm>
      </p:grpSpPr>
      <p:sp>
        <p:nvSpPr>
          <p:cNvPr id="5" name="Oval 4">
            <a:extLst>
              <a:ext uri="{FF2B5EF4-FFF2-40B4-BE49-F238E27FC236}">
                <a16:creationId xmlns:a16="http://schemas.microsoft.com/office/drawing/2014/main" id="{5933C248-4317-613F-5E5F-C8241024C6A2}"/>
              </a:ext>
            </a:extLst>
          </p:cNvPr>
          <p:cNvSpPr/>
          <p:nvPr/>
        </p:nvSpPr>
        <p:spPr bwMode="auto">
          <a:xfrm>
            <a:off x="5681154" y="3677060"/>
            <a:ext cx="360000" cy="360000"/>
          </a:xfrm>
          <a:prstGeom prst="ellipse">
            <a:avLst/>
          </a:prstGeom>
          <a:solidFill>
            <a:srgbClr val="3366FF">
              <a:alpha val="70000"/>
            </a:srgb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eaLnBrk="0" fontAlgn="base" hangingPunct="0">
              <a:spcBef>
                <a:spcPct val="0"/>
              </a:spcBef>
              <a:spcAft>
                <a:spcPct val="0"/>
              </a:spcAft>
            </a:pPr>
            <a:endParaRPr lang="en-US">
              <a:latin typeface="Arial" charset="0"/>
            </a:endParaRPr>
          </a:p>
        </p:txBody>
      </p:sp>
      <p:sp>
        <p:nvSpPr>
          <p:cNvPr id="6" name="Oval 5">
            <a:extLst>
              <a:ext uri="{FF2B5EF4-FFF2-40B4-BE49-F238E27FC236}">
                <a16:creationId xmlns:a16="http://schemas.microsoft.com/office/drawing/2014/main" id="{CD270D2C-2326-5E1A-F4FE-6497A936D7D0}"/>
              </a:ext>
            </a:extLst>
          </p:cNvPr>
          <p:cNvSpPr/>
          <p:nvPr/>
        </p:nvSpPr>
        <p:spPr bwMode="auto">
          <a:xfrm>
            <a:off x="4323888" y="2668948"/>
            <a:ext cx="360000" cy="360000"/>
          </a:xfrm>
          <a:prstGeom prst="ellipse">
            <a:avLst/>
          </a:prstGeom>
          <a:solidFill>
            <a:srgbClr val="3366FF">
              <a:alpha val="69000"/>
            </a:srgb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eaLnBrk="0" fontAlgn="base" hangingPunct="0">
              <a:spcBef>
                <a:spcPct val="0"/>
              </a:spcBef>
              <a:spcAft>
                <a:spcPct val="0"/>
              </a:spcAft>
            </a:pPr>
            <a:endParaRPr lang="en-US">
              <a:latin typeface="Arial" charset="0"/>
            </a:endParaRPr>
          </a:p>
        </p:txBody>
      </p:sp>
      <p:sp>
        <p:nvSpPr>
          <p:cNvPr id="7" name="Oval 6">
            <a:extLst>
              <a:ext uri="{FF2B5EF4-FFF2-40B4-BE49-F238E27FC236}">
                <a16:creationId xmlns:a16="http://schemas.microsoft.com/office/drawing/2014/main" id="{BF16A260-BE7F-4275-097A-ABD8E13BFC6E}"/>
              </a:ext>
            </a:extLst>
          </p:cNvPr>
          <p:cNvSpPr/>
          <p:nvPr/>
        </p:nvSpPr>
        <p:spPr bwMode="auto">
          <a:xfrm>
            <a:off x="7420232" y="2370030"/>
            <a:ext cx="360000" cy="360000"/>
          </a:xfrm>
          <a:prstGeom prst="ellipse">
            <a:avLst/>
          </a:prstGeom>
          <a:solidFill>
            <a:srgbClr val="3366FF">
              <a:alpha val="68000"/>
            </a:srgb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eaLnBrk="0" fontAlgn="base" hangingPunct="0">
              <a:spcBef>
                <a:spcPct val="0"/>
              </a:spcBef>
              <a:spcAft>
                <a:spcPct val="0"/>
              </a:spcAft>
            </a:pPr>
            <a:endParaRPr lang="en-US">
              <a:latin typeface="Arial" charset="0"/>
            </a:endParaRPr>
          </a:p>
        </p:txBody>
      </p:sp>
      <p:sp>
        <p:nvSpPr>
          <p:cNvPr id="8" name="Oval 7">
            <a:extLst>
              <a:ext uri="{FF2B5EF4-FFF2-40B4-BE49-F238E27FC236}">
                <a16:creationId xmlns:a16="http://schemas.microsoft.com/office/drawing/2014/main" id="{A2011C66-A5AE-5C2E-CE9E-E46FC03F2065}"/>
              </a:ext>
            </a:extLst>
          </p:cNvPr>
          <p:cNvSpPr/>
          <p:nvPr/>
        </p:nvSpPr>
        <p:spPr bwMode="auto">
          <a:xfrm>
            <a:off x="7492240" y="5178342"/>
            <a:ext cx="360000" cy="360000"/>
          </a:xfrm>
          <a:prstGeom prst="ellipse">
            <a:avLst/>
          </a:prstGeom>
          <a:solidFill>
            <a:srgbClr val="3366FF">
              <a:alpha val="69000"/>
            </a:srgb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eaLnBrk="0" fontAlgn="base" hangingPunct="0">
              <a:spcBef>
                <a:spcPct val="0"/>
              </a:spcBef>
              <a:spcAft>
                <a:spcPct val="0"/>
              </a:spcAft>
            </a:pPr>
            <a:endParaRPr lang="en-US">
              <a:latin typeface="Arial" charset="0"/>
            </a:endParaRPr>
          </a:p>
        </p:txBody>
      </p:sp>
      <p:sp>
        <p:nvSpPr>
          <p:cNvPr id="9" name="Oval 8">
            <a:extLst>
              <a:ext uri="{FF2B5EF4-FFF2-40B4-BE49-F238E27FC236}">
                <a16:creationId xmlns:a16="http://schemas.microsoft.com/office/drawing/2014/main" id="{F780D6B9-B6F0-0BBF-7D37-1E79329F57DB}"/>
              </a:ext>
            </a:extLst>
          </p:cNvPr>
          <p:cNvSpPr/>
          <p:nvPr/>
        </p:nvSpPr>
        <p:spPr bwMode="auto">
          <a:xfrm>
            <a:off x="4601034" y="5117220"/>
            <a:ext cx="360000" cy="360000"/>
          </a:xfrm>
          <a:prstGeom prst="ellipse">
            <a:avLst/>
          </a:prstGeom>
          <a:solidFill>
            <a:srgbClr val="3366FF">
              <a:alpha val="70000"/>
            </a:srgb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eaLnBrk="0" fontAlgn="base" hangingPunct="0">
              <a:spcBef>
                <a:spcPct val="0"/>
              </a:spcBef>
              <a:spcAft>
                <a:spcPct val="0"/>
              </a:spcAft>
            </a:pPr>
            <a:endParaRPr lang="en-US">
              <a:latin typeface="Arial" charset="0"/>
            </a:endParaRPr>
          </a:p>
        </p:txBody>
      </p:sp>
      <p:sp>
        <p:nvSpPr>
          <p:cNvPr id="10" name="Oval 9">
            <a:extLst>
              <a:ext uri="{FF2B5EF4-FFF2-40B4-BE49-F238E27FC236}">
                <a16:creationId xmlns:a16="http://schemas.microsoft.com/office/drawing/2014/main" id="{51CAB89C-CFE2-60B5-EA47-B7BEDF952ED7}"/>
              </a:ext>
            </a:extLst>
          </p:cNvPr>
          <p:cNvSpPr/>
          <p:nvPr/>
        </p:nvSpPr>
        <p:spPr bwMode="auto">
          <a:xfrm rot="16200000">
            <a:off x="5815987" y="1774791"/>
            <a:ext cx="540000" cy="540000"/>
          </a:xfrm>
          <a:prstGeom prst="ellipse">
            <a:avLst/>
          </a:prstGeom>
          <a:solidFill>
            <a:srgbClr val="1C9420">
              <a:alpha val="69000"/>
            </a:srgb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eaLnBrk="0" fontAlgn="base" hangingPunct="0">
              <a:spcBef>
                <a:spcPct val="0"/>
              </a:spcBef>
              <a:spcAft>
                <a:spcPct val="0"/>
              </a:spcAft>
            </a:pPr>
            <a:endParaRPr lang="en-US">
              <a:latin typeface="Arial" charset="0"/>
            </a:endParaRPr>
          </a:p>
        </p:txBody>
      </p:sp>
      <p:sp>
        <p:nvSpPr>
          <p:cNvPr id="11" name="Oval 10">
            <a:extLst>
              <a:ext uri="{FF2B5EF4-FFF2-40B4-BE49-F238E27FC236}">
                <a16:creationId xmlns:a16="http://schemas.microsoft.com/office/drawing/2014/main" id="{ABA4306E-0B9C-9BAD-3664-8F0C0BF18B98}"/>
              </a:ext>
            </a:extLst>
          </p:cNvPr>
          <p:cNvSpPr/>
          <p:nvPr/>
        </p:nvSpPr>
        <p:spPr bwMode="auto">
          <a:xfrm rot="16200000">
            <a:off x="6176027" y="5087159"/>
            <a:ext cx="540000" cy="540000"/>
          </a:xfrm>
          <a:prstGeom prst="ellipse">
            <a:avLst/>
          </a:prstGeom>
          <a:solidFill>
            <a:srgbClr val="1C9420">
              <a:alpha val="65000"/>
            </a:srgb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eaLnBrk="0" fontAlgn="base" hangingPunct="0">
              <a:spcBef>
                <a:spcPct val="0"/>
              </a:spcBef>
              <a:spcAft>
                <a:spcPct val="0"/>
              </a:spcAft>
            </a:pPr>
            <a:endParaRPr lang="en-US">
              <a:latin typeface="Arial" charset="0"/>
            </a:endParaRPr>
          </a:p>
        </p:txBody>
      </p:sp>
      <p:sp>
        <p:nvSpPr>
          <p:cNvPr id="12" name="Oval 11">
            <a:extLst>
              <a:ext uri="{FF2B5EF4-FFF2-40B4-BE49-F238E27FC236}">
                <a16:creationId xmlns:a16="http://schemas.microsoft.com/office/drawing/2014/main" id="{98075EAA-0940-AF39-07B7-8753E8FB12B1}"/>
              </a:ext>
            </a:extLst>
          </p:cNvPr>
          <p:cNvSpPr/>
          <p:nvPr/>
        </p:nvSpPr>
        <p:spPr bwMode="auto">
          <a:xfrm rot="16200000">
            <a:off x="3151693" y="3863023"/>
            <a:ext cx="540000" cy="540000"/>
          </a:xfrm>
          <a:prstGeom prst="ellipse">
            <a:avLst/>
          </a:prstGeom>
          <a:solidFill>
            <a:srgbClr val="1C9420">
              <a:alpha val="66000"/>
            </a:srgb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eaLnBrk="0" fontAlgn="base" hangingPunct="0">
              <a:spcBef>
                <a:spcPct val="0"/>
              </a:spcBef>
              <a:spcAft>
                <a:spcPct val="0"/>
              </a:spcAft>
            </a:pPr>
            <a:endParaRPr lang="en-US">
              <a:latin typeface="Arial" charset="0"/>
            </a:endParaRPr>
          </a:p>
        </p:txBody>
      </p:sp>
      <p:sp>
        <p:nvSpPr>
          <p:cNvPr id="14" name="Oval 13">
            <a:extLst>
              <a:ext uri="{FF2B5EF4-FFF2-40B4-BE49-F238E27FC236}">
                <a16:creationId xmlns:a16="http://schemas.microsoft.com/office/drawing/2014/main" id="{96C622C7-F99E-A798-5608-DAA40F4DA157}"/>
              </a:ext>
            </a:extLst>
          </p:cNvPr>
          <p:cNvSpPr/>
          <p:nvPr/>
        </p:nvSpPr>
        <p:spPr bwMode="auto">
          <a:xfrm rot="16200000">
            <a:off x="6824100" y="3539056"/>
            <a:ext cx="540000" cy="540000"/>
          </a:xfrm>
          <a:prstGeom prst="ellipse">
            <a:avLst/>
          </a:prstGeom>
          <a:solidFill>
            <a:srgbClr val="1C9420">
              <a:alpha val="68000"/>
            </a:srgb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eaLnBrk="0" fontAlgn="base" hangingPunct="0">
              <a:spcBef>
                <a:spcPct val="0"/>
              </a:spcBef>
              <a:spcAft>
                <a:spcPct val="0"/>
              </a:spcAft>
            </a:pPr>
            <a:endParaRPr lang="en-US">
              <a:latin typeface="Arial" charset="0"/>
            </a:endParaRPr>
          </a:p>
        </p:txBody>
      </p:sp>
      <p:sp>
        <p:nvSpPr>
          <p:cNvPr id="15" name="Oval 14">
            <a:extLst>
              <a:ext uri="{FF2B5EF4-FFF2-40B4-BE49-F238E27FC236}">
                <a16:creationId xmlns:a16="http://schemas.microsoft.com/office/drawing/2014/main" id="{04A0812F-1CAA-F243-DA18-C2FDD91D6E85}"/>
              </a:ext>
            </a:extLst>
          </p:cNvPr>
          <p:cNvSpPr/>
          <p:nvPr/>
        </p:nvSpPr>
        <p:spPr bwMode="auto">
          <a:xfrm rot="16200000">
            <a:off x="8350729" y="2824273"/>
            <a:ext cx="828000" cy="828000"/>
          </a:xfrm>
          <a:prstGeom prst="ellipse">
            <a:avLst/>
          </a:prstGeom>
          <a:solidFill>
            <a:srgbClr val="FF0000">
              <a:alpha val="68000"/>
            </a:srgb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eaLnBrk="0" fontAlgn="base" hangingPunct="0">
              <a:spcBef>
                <a:spcPct val="0"/>
              </a:spcBef>
              <a:spcAft>
                <a:spcPct val="0"/>
              </a:spcAft>
            </a:pPr>
            <a:endParaRPr lang="en-US">
              <a:latin typeface="Arial" charset="0"/>
            </a:endParaRPr>
          </a:p>
        </p:txBody>
      </p:sp>
      <p:sp>
        <p:nvSpPr>
          <p:cNvPr id="16" name="Oval 15">
            <a:extLst>
              <a:ext uri="{FF2B5EF4-FFF2-40B4-BE49-F238E27FC236}">
                <a16:creationId xmlns:a16="http://schemas.microsoft.com/office/drawing/2014/main" id="{4B279152-071F-C406-1197-5683E19155E6}"/>
              </a:ext>
            </a:extLst>
          </p:cNvPr>
          <p:cNvSpPr/>
          <p:nvPr/>
        </p:nvSpPr>
        <p:spPr bwMode="auto">
          <a:xfrm>
            <a:off x="6002221" y="1963566"/>
            <a:ext cx="170879" cy="172497"/>
          </a:xfrm>
          <a:prstGeom prst="ellipse">
            <a:avLst/>
          </a:prstGeom>
          <a:solidFill>
            <a:schemeClr val="tx1">
              <a:lumMod val="50000"/>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eaLnBrk="0" fontAlgn="base" hangingPunct="0">
              <a:spcBef>
                <a:spcPct val="0"/>
              </a:spcBef>
              <a:spcAft>
                <a:spcPct val="0"/>
              </a:spcAft>
            </a:pPr>
            <a:endParaRPr lang="en-US">
              <a:latin typeface="Arial" charset="0"/>
            </a:endParaRPr>
          </a:p>
        </p:txBody>
      </p:sp>
      <p:sp>
        <p:nvSpPr>
          <p:cNvPr id="17" name="Oval 16">
            <a:extLst>
              <a:ext uri="{FF2B5EF4-FFF2-40B4-BE49-F238E27FC236}">
                <a16:creationId xmlns:a16="http://schemas.microsoft.com/office/drawing/2014/main" id="{F78DC6C5-9CFC-435F-8F3A-FB5BCE3916A2}"/>
              </a:ext>
            </a:extLst>
          </p:cNvPr>
          <p:cNvSpPr/>
          <p:nvPr/>
        </p:nvSpPr>
        <p:spPr bwMode="auto">
          <a:xfrm>
            <a:off x="4418045" y="2755654"/>
            <a:ext cx="170879" cy="172497"/>
          </a:xfrm>
          <a:prstGeom prst="ellipse">
            <a:avLst/>
          </a:prstGeom>
          <a:solidFill>
            <a:schemeClr val="tx1">
              <a:lumMod val="50000"/>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eaLnBrk="0" fontAlgn="base" hangingPunct="0">
              <a:spcBef>
                <a:spcPct val="0"/>
              </a:spcBef>
              <a:spcAft>
                <a:spcPct val="0"/>
              </a:spcAft>
            </a:pPr>
            <a:endParaRPr lang="en-US">
              <a:latin typeface="Arial" charset="0"/>
            </a:endParaRPr>
          </a:p>
        </p:txBody>
      </p:sp>
      <p:sp>
        <p:nvSpPr>
          <p:cNvPr id="18" name="Oval 17">
            <a:extLst>
              <a:ext uri="{FF2B5EF4-FFF2-40B4-BE49-F238E27FC236}">
                <a16:creationId xmlns:a16="http://schemas.microsoft.com/office/drawing/2014/main" id="{38B8F1BB-3AED-401D-00EE-CCC6BABC3D44}"/>
              </a:ext>
            </a:extLst>
          </p:cNvPr>
          <p:cNvSpPr/>
          <p:nvPr/>
        </p:nvSpPr>
        <p:spPr bwMode="auto">
          <a:xfrm>
            <a:off x="3337925" y="4051798"/>
            <a:ext cx="170879" cy="172497"/>
          </a:xfrm>
          <a:prstGeom prst="ellipse">
            <a:avLst/>
          </a:prstGeom>
          <a:solidFill>
            <a:schemeClr val="tx1">
              <a:lumMod val="50000"/>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eaLnBrk="0" fontAlgn="base" hangingPunct="0">
              <a:spcBef>
                <a:spcPct val="0"/>
              </a:spcBef>
              <a:spcAft>
                <a:spcPct val="0"/>
              </a:spcAft>
            </a:pPr>
            <a:endParaRPr lang="en-US">
              <a:latin typeface="Arial" charset="0"/>
            </a:endParaRPr>
          </a:p>
        </p:txBody>
      </p:sp>
      <p:sp>
        <p:nvSpPr>
          <p:cNvPr id="19" name="Oval 18">
            <a:extLst>
              <a:ext uri="{FF2B5EF4-FFF2-40B4-BE49-F238E27FC236}">
                <a16:creationId xmlns:a16="http://schemas.microsoft.com/office/drawing/2014/main" id="{FAE30CEE-0395-1C5B-A4D2-AE4597B868B7}"/>
              </a:ext>
            </a:extLst>
          </p:cNvPr>
          <p:cNvSpPr/>
          <p:nvPr/>
        </p:nvSpPr>
        <p:spPr bwMode="auto">
          <a:xfrm>
            <a:off x="4706077" y="5203926"/>
            <a:ext cx="170879" cy="172497"/>
          </a:xfrm>
          <a:prstGeom prst="ellipse">
            <a:avLst/>
          </a:prstGeom>
          <a:solidFill>
            <a:schemeClr val="tx1">
              <a:lumMod val="50000"/>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eaLnBrk="0" fontAlgn="base" hangingPunct="0">
              <a:spcBef>
                <a:spcPct val="0"/>
              </a:spcBef>
              <a:spcAft>
                <a:spcPct val="0"/>
              </a:spcAft>
            </a:pPr>
            <a:endParaRPr lang="en-US">
              <a:latin typeface="Arial" charset="0"/>
            </a:endParaRPr>
          </a:p>
        </p:txBody>
      </p:sp>
      <p:sp>
        <p:nvSpPr>
          <p:cNvPr id="20" name="Oval 19">
            <a:extLst>
              <a:ext uri="{FF2B5EF4-FFF2-40B4-BE49-F238E27FC236}">
                <a16:creationId xmlns:a16="http://schemas.microsoft.com/office/drawing/2014/main" id="{581CDCB1-7CB5-673F-2CB3-E1953D1ADB34}"/>
              </a:ext>
            </a:extLst>
          </p:cNvPr>
          <p:cNvSpPr/>
          <p:nvPr/>
        </p:nvSpPr>
        <p:spPr bwMode="auto">
          <a:xfrm>
            <a:off x="6362261" y="5275934"/>
            <a:ext cx="170879" cy="172497"/>
          </a:xfrm>
          <a:prstGeom prst="ellipse">
            <a:avLst/>
          </a:prstGeom>
          <a:solidFill>
            <a:schemeClr val="tx1">
              <a:lumMod val="50000"/>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eaLnBrk="0" fontAlgn="base" hangingPunct="0">
              <a:spcBef>
                <a:spcPct val="0"/>
              </a:spcBef>
              <a:spcAft>
                <a:spcPct val="0"/>
              </a:spcAft>
            </a:pPr>
            <a:endParaRPr lang="en-US">
              <a:latin typeface="Arial" charset="0"/>
            </a:endParaRPr>
          </a:p>
        </p:txBody>
      </p:sp>
      <p:sp>
        <p:nvSpPr>
          <p:cNvPr id="21" name="Oval 20">
            <a:extLst>
              <a:ext uri="{FF2B5EF4-FFF2-40B4-BE49-F238E27FC236}">
                <a16:creationId xmlns:a16="http://schemas.microsoft.com/office/drawing/2014/main" id="{14118B8E-B175-10F0-F00B-5165488C16E4}"/>
              </a:ext>
            </a:extLst>
          </p:cNvPr>
          <p:cNvSpPr/>
          <p:nvPr/>
        </p:nvSpPr>
        <p:spPr bwMode="auto">
          <a:xfrm>
            <a:off x="7586397" y="5275934"/>
            <a:ext cx="170879" cy="172497"/>
          </a:xfrm>
          <a:prstGeom prst="ellipse">
            <a:avLst/>
          </a:prstGeom>
          <a:solidFill>
            <a:schemeClr val="tx1">
              <a:lumMod val="50000"/>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eaLnBrk="0" fontAlgn="base" hangingPunct="0">
              <a:spcBef>
                <a:spcPct val="0"/>
              </a:spcBef>
              <a:spcAft>
                <a:spcPct val="0"/>
              </a:spcAft>
            </a:pPr>
            <a:endParaRPr lang="en-US">
              <a:latin typeface="Arial" charset="0"/>
            </a:endParaRPr>
          </a:p>
        </p:txBody>
      </p:sp>
      <p:sp>
        <p:nvSpPr>
          <p:cNvPr id="22" name="Oval 21">
            <a:extLst>
              <a:ext uri="{FF2B5EF4-FFF2-40B4-BE49-F238E27FC236}">
                <a16:creationId xmlns:a16="http://schemas.microsoft.com/office/drawing/2014/main" id="{C3F98F1A-4D7F-7EA1-9D1E-A21206AD19BC}"/>
              </a:ext>
            </a:extLst>
          </p:cNvPr>
          <p:cNvSpPr/>
          <p:nvPr/>
        </p:nvSpPr>
        <p:spPr bwMode="auto">
          <a:xfrm>
            <a:off x="7010333" y="3727758"/>
            <a:ext cx="170879" cy="172497"/>
          </a:xfrm>
          <a:prstGeom prst="ellipse">
            <a:avLst/>
          </a:prstGeom>
          <a:solidFill>
            <a:schemeClr val="tx1">
              <a:lumMod val="50000"/>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eaLnBrk="0" fontAlgn="base" hangingPunct="0">
              <a:spcBef>
                <a:spcPct val="0"/>
              </a:spcBef>
              <a:spcAft>
                <a:spcPct val="0"/>
              </a:spcAft>
            </a:pPr>
            <a:endParaRPr lang="en-US">
              <a:latin typeface="Arial" charset="0"/>
            </a:endParaRPr>
          </a:p>
        </p:txBody>
      </p:sp>
      <p:sp>
        <p:nvSpPr>
          <p:cNvPr id="23" name="Oval 22">
            <a:extLst>
              <a:ext uri="{FF2B5EF4-FFF2-40B4-BE49-F238E27FC236}">
                <a16:creationId xmlns:a16="http://schemas.microsoft.com/office/drawing/2014/main" id="{C5531D6B-20B0-387A-ADBC-DE07FB52E7D5}"/>
              </a:ext>
            </a:extLst>
          </p:cNvPr>
          <p:cNvSpPr/>
          <p:nvPr/>
        </p:nvSpPr>
        <p:spPr bwMode="auto">
          <a:xfrm>
            <a:off x="5786197" y="3763766"/>
            <a:ext cx="170879" cy="172497"/>
          </a:xfrm>
          <a:prstGeom prst="ellipse">
            <a:avLst/>
          </a:prstGeom>
          <a:solidFill>
            <a:schemeClr val="tx1">
              <a:lumMod val="50000"/>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eaLnBrk="0" fontAlgn="base" hangingPunct="0">
              <a:spcBef>
                <a:spcPct val="0"/>
              </a:spcBef>
              <a:spcAft>
                <a:spcPct val="0"/>
              </a:spcAft>
            </a:pPr>
            <a:endParaRPr lang="en-US">
              <a:latin typeface="Arial" charset="0"/>
            </a:endParaRPr>
          </a:p>
        </p:txBody>
      </p:sp>
      <p:sp>
        <p:nvSpPr>
          <p:cNvPr id="24" name="Oval 23">
            <a:extLst>
              <a:ext uri="{FF2B5EF4-FFF2-40B4-BE49-F238E27FC236}">
                <a16:creationId xmlns:a16="http://schemas.microsoft.com/office/drawing/2014/main" id="{7CB9275E-F1FC-C0AD-673F-DDF7DDA1522E}"/>
              </a:ext>
            </a:extLst>
          </p:cNvPr>
          <p:cNvSpPr/>
          <p:nvPr/>
        </p:nvSpPr>
        <p:spPr bwMode="auto">
          <a:xfrm>
            <a:off x="8666517" y="3151694"/>
            <a:ext cx="170879" cy="172497"/>
          </a:xfrm>
          <a:prstGeom prst="ellipse">
            <a:avLst/>
          </a:prstGeom>
          <a:solidFill>
            <a:schemeClr val="tx1">
              <a:lumMod val="50000"/>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eaLnBrk="0" fontAlgn="base" hangingPunct="0">
              <a:spcBef>
                <a:spcPct val="0"/>
              </a:spcBef>
              <a:spcAft>
                <a:spcPct val="0"/>
              </a:spcAft>
            </a:pPr>
            <a:endParaRPr lang="en-US">
              <a:latin typeface="Arial" charset="0"/>
            </a:endParaRPr>
          </a:p>
        </p:txBody>
      </p:sp>
      <p:sp>
        <p:nvSpPr>
          <p:cNvPr id="25" name="Oval 24">
            <a:extLst>
              <a:ext uri="{FF2B5EF4-FFF2-40B4-BE49-F238E27FC236}">
                <a16:creationId xmlns:a16="http://schemas.microsoft.com/office/drawing/2014/main" id="{FEA99738-7131-4EAF-62B1-32BB64CEBDE1}"/>
              </a:ext>
            </a:extLst>
          </p:cNvPr>
          <p:cNvSpPr/>
          <p:nvPr/>
        </p:nvSpPr>
        <p:spPr bwMode="auto">
          <a:xfrm>
            <a:off x="7514389" y="2467622"/>
            <a:ext cx="170879" cy="172497"/>
          </a:xfrm>
          <a:prstGeom prst="ellipse">
            <a:avLst/>
          </a:prstGeom>
          <a:solidFill>
            <a:schemeClr val="tx1">
              <a:lumMod val="50000"/>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eaLnBrk="0" fontAlgn="base" hangingPunct="0">
              <a:spcBef>
                <a:spcPct val="0"/>
              </a:spcBef>
              <a:spcAft>
                <a:spcPct val="0"/>
              </a:spcAft>
            </a:pPr>
            <a:endParaRPr lang="en-US">
              <a:latin typeface="Arial" charset="0"/>
            </a:endParaRPr>
          </a:p>
        </p:txBody>
      </p:sp>
      <p:cxnSp>
        <p:nvCxnSpPr>
          <p:cNvPr id="27" name="Straight Connector 26">
            <a:extLst>
              <a:ext uri="{FF2B5EF4-FFF2-40B4-BE49-F238E27FC236}">
                <a16:creationId xmlns:a16="http://schemas.microsoft.com/office/drawing/2014/main" id="{5E0E7E3A-D71F-7BED-BB39-C385A194558E}"/>
              </a:ext>
            </a:extLst>
          </p:cNvPr>
          <p:cNvCxnSpPr>
            <a:stCxn id="17" idx="1"/>
            <a:endCxn id="23" idx="1"/>
          </p:cNvCxnSpPr>
          <p:nvPr/>
        </p:nvCxnSpPr>
        <p:spPr bwMode="auto">
          <a:xfrm>
            <a:off x="4455634" y="2804129"/>
            <a:ext cx="1368152" cy="100811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a:extLst>
              <a:ext uri="{FF2B5EF4-FFF2-40B4-BE49-F238E27FC236}">
                <a16:creationId xmlns:a16="http://schemas.microsoft.com/office/drawing/2014/main" id="{EC45CBA3-B23E-6687-BB07-437C1AA64234}"/>
              </a:ext>
            </a:extLst>
          </p:cNvPr>
          <p:cNvCxnSpPr>
            <a:stCxn id="17" idx="3"/>
            <a:endCxn id="16" idx="2"/>
          </p:cNvCxnSpPr>
          <p:nvPr/>
        </p:nvCxnSpPr>
        <p:spPr bwMode="auto">
          <a:xfrm flipV="1">
            <a:off x="4455634" y="2050229"/>
            <a:ext cx="1568358" cy="83027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a:extLst>
              <a:ext uri="{FF2B5EF4-FFF2-40B4-BE49-F238E27FC236}">
                <a16:creationId xmlns:a16="http://schemas.microsoft.com/office/drawing/2014/main" id="{2BD1787D-4E73-0B34-2EB2-F03F63393890}"/>
              </a:ext>
            </a:extLst>
          </p:cNvPr>
          <p:cNvCxnSpPr>
            <a:stCxn id="17" idx="7"/>
          </p:cNvCxnSpPr>
          <p:nvPr/>
        </p:nvCxnSpPr>
        <p:spPr bwMode="auto">
          <a:xfrm flipH="1">
            <a:off x="3427337" y="2804130"/>
            <a:ext cx="1104677" cy="131632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a:extLst>
              <a:ext uri="{FF2B5EF4-FFF2-40B4-BE49-F238E27FC236}">
                <a16:creationId xmlns:a16="http://schemas.microsoft.com/office/drawing/2014/main" id="{D32A87B0-9B53-2555-DDE6-1D6967289C39}"/>
              </a:ext>
            </a:extLst>
          </p:cNvPr>
          <p:cNvCxnSpPr>
            <a:stCxn id="23" idx="4"/>
            <a:endCxn id="19" idx="3"/>
          </p:cNvCxnSpPr>
          <p:nvPr/>
        </p:nvCxnSpPr>
        <p:spPr bwMode="auto">
          <a:xfrm flipH="1">
            <a:off x="4743666" y="3904433"/>
            <a:ext cx="1118310" cy="142434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a:extLst>
              <a:ext uri="{FF2B5EF4-FFF2-40B4-BE49-F238E27FC236}">
                <a16:creationId xmlns:a16="http://schemas.microsoft.com/office/drawing/2014/main" id="{CC80F8B7-0C34-3DCF-CD6C-027DC573FAC0}"/>
              </a:ext>
            </a:extLst>
          </p:cNvPr>
          <p:cNvCxnSpPr>
            <a:stCxn id="25" idx="7"/>
            <a:endCxn id="23" idx="7"/>
          </p:cNvCxnSpPr>
          <p:nvPr/>
        </p:nvCxnSpPr>
        <p:spPr bwMode="auto">
          <a:xfrm flipH="1">
            <a:off x="5900165" y="2516097"/>
            <a:ext cx="1728192" cy="129614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Connector 39">
            <a:extLst>
              <a:ext uri="{FF2B5EF4-FFF2-40B4-BE49-F238E27FC236}">
                <a16:creationId xmlns:a16="http://schemas.microsoft.com/office/drawing/2014/main" id="{A16968E8-E957-BA37-1093-8EAB86CF5383}"/>
              </a:ext>
            </a:extLst>
          </p:cNvPr>
          <p:cNvCxnSpPr>
            <a:stCxn id="21" idx="1"/>
          </p:cNvCxnSpPr>
          <p:nvPr/>
        </p:nvCxnSpPr>
        <p:spPr bwMode="auto">
          <a:xfrm flipH="1" flipV="1">
            <a:off x="5859800" y="3857611"/>
            <a:ext cx="1764186" cy="146679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a:extLst>
              <a:ext uri="{FF2B5EF4-FFF2-40B4-BE49-F238E27FC236}">
                <a16:creationId xmlns:a16="http://schemas.microsoft.com/office/drawing/2014/main" id="{4A63EFDC-37B3-3F3C-20ED-724476C8A814}"/>
              </a:ext>
            </a:extLst>
          </p:cNvPr>
          <p:cNvCxnSpPr>
            <a:stCxn id="22" idx="6"/>
            <a:endCxn id="23" idx="2"/>
          </p:cNvCxnSpPr>
          <p:nvPr/>
        </p:nvCxnSpPr>
        <p:spPr bwMode="auto">
          <a:xfrm flipH="1">
            <a:off x="5807969" y="3814420"/>
            <a:ext cx="1332151" cy="3600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a:extLst>
              <a:ext uri="{FF2B5EF4-FFF2-40B4-BE49-F238E27FC236}">
                <a16:creationId xmlns:a16="http://schemas.microsoft.com/office/drawing/2014/main" id="{49990E74-A463-439A-ED20-A0879AA640A7}"/>
              </a:ext>
            </a:extLst>
          </p:cNvPr>
          <p:cNvCxnSpPr>
            <a:stCxn id="22" idx="6"/>
            <a:endCxn id="24" idx="7"/>
          </p:cNvCxnSpPr>
          <p:nvPr/>
        </p:nvCxnSpPr>
        <p:spPr bwMode="auto">
          <a:xfrm flipV="1">
            <a:off x="7140119" y="3200170"/>
            <a:ext cx="1640366" cy="61425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Connector 48">
            <a:extLst>
              <a:ext uri="{FF2B5EF4-FFF2-40B4-BE49-F238E27FC236}">
                <a16:creationId xmlns:a16="http://schemas.microsoft.com/office/drawing/2014/main" id="{3C890A0D-415B-0CED-E030-7E6E305FD19B}"/>
              </a:ext>
            </a:extLst>
          </p:cNvPr>
          <p:cNvCxnSpPr>
            <a:endCxn id="25" idx="6"/>
          </p:cNvCxnSpPr>
          <p:nvPr/>
        </p:nvCxnSpPr>
        <p:spPr bwMode="auto">
          <a:xfrm flipV="1">
            <a:off x="4521151" y="2554285"/>
            <a:ext cx="3123024" cy="27006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a:extLst>
              <a:ext uri="{FF2B5EF4-FFF2-40B4-BE49-F238E27FC236}">
                <a16:creationId xmlns:a16="http://schemas.microsoft.com/office/drawing/2014/main" id="{F853EE93-3930-2A38-17EC-D05AB6F6B7B6}"/>
              </a:ext>
            </a:extLst>
          </p:cNvPr>
          <p:cNvCxnSpPr>
            <a:stCxn id="20" idx="2"/>
            <a:endCxn id="21" idx="2"/>
          </p:cNvCxnSpPr>
          <p:nvPr/>
        </p:nvCxnSpPr>
        <p:spPr bwMode="auto">
          <a:xfrm>
            <a:off x="6384032" y="5362596"/>
            <a:ext cx="1224136"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a:extLst>
              <a:ext uri="{FF2B5EF4-FFF2-40B4-BE49-F238E27FC236}">
                <a16:creationId xmlns:a16="http://schemas.microsoft.com/office/drawing/2014/main" id="{AB25085E-AD72-3CB6-0B30-DB4E233D33B5}"/>
              </a:ext>
            </a:extLst>
          </p:cNvPr>
          <p:cNvCxnSpPr>
            <a:stCxn id="18" idx="6"/>
            <a:endCxn id="23" idx="6"/>
          </p:cNvCxnSpPr>
          <p:nvPr/>
        </p:nvCxnSpPr>
        <p:spPr bwMode="auto">
          <a:xfrm flipV="1">
            <a:off x="3467711" y="3850428"/>
            <a:ext cx="2448272" cy="28803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a:extLst>
              <a:ext uri="{FF2B5EF4-FFF2-40B4-BE49-F238E27FC236}">
                <a16:creationId xmlns:a16="http://schemas.microsoft.com/office/drawing/2014/main" id="{4B1619A4-E746-3667-5F53-BB5DEE86B3DD}"/>
              </a:ext>
            </a:extLst>
          </p:cNvPr>
          <p:cNvCxnSpPr>
            <a:stCxn id="22" idx="5"/>
          </p:cNvCxnSpPr>
          <p:nvPr/>
        </p:nvCxnSpPr>
        <p:spPr bwMode="auto">
          <a:xfrm flipH="1" flipV="1">
            <a:off x="6077959" y="2036595"/>
            <a:ext cx="1046342" cy="181601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TextBox 44">
            <a:extLst>
              <a:ext uri="{FF2B5EF4-FFF2-40B4-BE49-F238E27FC236}">
                <a16:creationId xmlns:a16="http://schemas.microsoft.com/office/drawing/2014/main" id="{E3FAB0A0-1FA4-D279-DA8C-8A88B4B38500}"/>
              </a:ext>
            </a:extLst>
          </p:cNvPr>
          <p:cNvSpPr txBox="1"/>
          <p:nvPr/>
        </p:nvSpPr>
        <p:spPr>
          <a:xfrm>
            <a:off x="2622106" y="3155020"/>
            <a:ext cx="1428789" cy="338554"/>
          </a:xfrm>
          <a:prstGeom prst="rect">
            <a:avLst/>
          </a:prstGeom>
          <a:noFill/>
        </p:spPr>
        <p:txBody>
          <a:bodyPr wrap="none" rtlCol="0">
            <a:spAutoFit/>
          </a:bodyPr>
          <a:lstStyle/>
          <a:p>
            <a:r>
              <a:rPr lang="en-AU" sz="1600"/>
              <a:t>measurements</a:t>
            </a:r>
            <a:endParaRPr lang="en-AU"/>
          </a:p>
        </p:txBody>
      </p:sp>
      <p:sp>
        <p:nvSpPr>
          <p:cNvPr id="59" name="TextBox 58">
            <a:extLst>
              <a:ext uri="{FF2B5EF4-FFF2-40B4-BE49-F238E27FC236}">
                <a16:creationId xmlns:a16="http://schemas.microsoft.com/office/drawing/2014/main" id="{E00ED370-A193-B0C3-F0E1-1BFB7B6B69CC}"/>
              </a:ext>
            </a:extLst>
          </p:cNvPr>
          <p:cNvSpPr txBox="1"/>
          <p:nvPr/>
        </p:nvSpPr>
        <p:spPr>
          <a:xfrm>
            <a:off x="7757276" y="2079069"/>
            <a:ext cx="744114" cy="338554"/>
          </a:xfrm>
          <a:prstGeom prst="rect">
            <a:avLst/>
          </a:prstGeom>
          <a:noFill/>
        </p:spPr>
        <p:txBody>
          <a:bodyPr wrap="none" rtlCol="0">
            <a:spAutoFit/>
          </a:bodyPr>
          <a:lstStyle/>
          <a:p>
            <a:r>
              <a:rPr lang="en-AU" sz="1600"/>
              <a:t>1. ITRF</a:t>
            </a:r>
            <a:endParaRPr lang="en-AU" sz="2400"/>
          </a:p>
        </p:txBody>
      </p:sp>
      <p:sp>
        <p:nvSpPr>
          <p:cNvPr id="60" name="TextBox 59">
            <a:extLst>
              <a:ext uri="{FF2B5EF4-FFF2-40B4-BE49-F238E27FC236}">
                <a16:creationId xmlns:a16="http://schemas.microsoft.com/office/drawing/2014/main" id="{D99537FB-0819-21F0-DA25-5727FB7B6022}"/>
              </a:ext>
            </a:extLst>
          </p:cNvPr>
          <p:cNvSpPr txBox="1"/>
          <p:nvPr/>
        </p:nvSpPr>
        <p:spPr>
          <a:xfrm>
            <a:off x="6364914" y="1483238"/>
            <a:ext cx="2558521" cy="338554"/>
          </a:xfrm>
          <a:prstGeom prst="rect">
            <a:avLst/>
          </a:prstGeom>
          <a:noFill/>
        </p:spPr>
        <p:txBody>
          <a:bodyPr wrap="none" rtlCol="0">
            <a:spAutoFit/>
          </a:bodyPr>
          <a:lstStyle/>
          <a:p>
            <a:r>
              <a:rPr lang="en-AU" sz="1600"/>
              <a:t>2. Regional Reference Frame</a:t>
            </a:r>
            <a:endParaRPr lang="en-AU" sz="2400"/>
          </a:p>
        </p:txBody>
      </p:sp>
      <p:sp>
        <p:nvSpPr>
          <p:cNvPr id="62" name="TextBox 61">
            <a:extLst>
              <a:ext uri="{FF2B5EF4-FFF2-40B4-BE49-F238E27FC236}">
                <a16:creationId xmlns:a16="http://schemas.microsoft.com/office/drawing/2014/main" id="{A7DB373F-A1B6-5848-BDE6-95EA321DDC8F}"/>
              </a:ext>
            </a:extLst>
          </p:cNvPr>
          <p:cNvSpPr txBox="1"/>
          <p:nvPr/>
        </p:nvSpPr>
        <p:spPr>
          <a:xfrm>
            <a:off x="9060178" y="2654996"/>
            <a:ext cx="1212191" cy="338554"/>
          </a:xfrm>
          <a:prstGeom prst="rect">
            <a:avLst/>
          </a:prstGeom>
          <a:noFill/>
        </p:spPr>
        <p:txBody>
          <a:bodyPr wrap="none" rtlCol="0">
            <a:spAutoFit/>
          </a:bodyPr>
          <a:lstStyle/>
          <a:p>
            <a:r>
              <a:rPr lang="en-AU" sz="1600"/>
              <a:t>3. Campaign</a:t>
            </a:r>
          </a:p>
        </p:txBody>
      </p:sp>
      <p:sp>
        <p:nvSpPr>
          <p:cNvPr id="38" name="Rectangle 37">
            <a:extLst>
              <a:ext uri="{FF2B5EF4-FFF2-40B4-BE49-F238E27FC236}">
                <a16:creationId xmlns:a16="http://schemas.microsoft.com/office/drawing/2014/main" id="{34775B03-D9E2-FAEC-4408-7E2E3F76584D}"/>
              </a:ext>
            </a:extLst>
          </p:cNvPr>
          <p:cNvSpPr/>
          <p:nvPr/>
        </p:nvSpPr>
        <p:spPr>
          <a:xfrm>
            <a:off x="6685593" y="7073903"/>
            <a:ext cx="4496930" cy="461665"/>
          </a:xfrm>
          <a:prstGeom prst="rect">
            <a:avLst/>
          </a:prstGeom>
        </p:spPr>
        <p:txBody>
          <a:bodyPr wrap="square">
            <a:spAutoFit/>
          </a:bodyPr>
          <a:lstStyle/>
          <a:p>
            <a:r>
              <a:rPr lang="en-AU" sz="2400" b="1">
                <a:solidFill>
                  <a:schemeClr val="bg1"/>
                </a:solidFill>
              </a:rPr>
              <a:t>www.sli.do  </a:t>
            </a:r>
            <a:r>
              <a:rPr lang="en-US" sz="2400" b="1">
                <a:solidFill>
                  <a:schemeClr val="bg1"/>
                </a:solidFill>
              </a:rPr>
              <a:t>#AGRS</a:t>
            </a:r>
            <a:endParaRPr lang="en-AU" sz="2400" b="1">
              <a:solidFill>
                <a:schemeClr val="bg1"/>
              </a:solidFill>
            </a:endParaRPr>
          </a:p>
        </p:txBody>
      </p:sp>
      <p:pic>
        <p:nvPicPr>
          <p:cNvPr id="39" name="Picture 38">
            <a:extLst>
              <a:ext uri="{FF2B5EF4-FFF2-40B4-BE49-F238E27FC236}">
                <a16:creationId xmlns:a16="http://schemas.microsoft.com/office/drawing/2014/main" id="{BFEDF705-0BDE-DF92-8B49-F65DCFE5E0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1071" y="7124736"/>
            <a:ext cx="928846" cy="360000"/>
          </a:xfrm>
          <a:prstGeom prst="rect">
            <a:avLst/>
          </a:prstGeom>
        </p:spPr>
      </p:pic>
      <p:cxnSp>
        <p:nvCxnSpPr>
          <p:cNvPr id="2" name="Straight Connector 1">
            <a:extLst>
              <a:ext uri="{FF2B5EF4-FFF2-40B4-BE49-F238E27FC236}">
                <a16:creationId xmlns:a16="http://schemas.microsoft.com/office/drawing/2014/main" id="{22C6E7CA-B2AA-179D-FE25-1BEC615EBD9A}"/>
              </a:ext>
            </a:extLst>
          </p:cNvPr>
          <p:cNvCxnSpPr>
            <a:stCxn id="23" idx="2"/>
            <a:endCxn id="18" idx="0"/>
          </p:cNvCxnSpPr>
          <p:nvPr/>
        </p:nvCxnSpPr>
        <p:spPr bwMode="auto">
          <a:xfrm flipH="1">
            <a:off x="3423365" y="3850015"/>
            <a:ext cx="2362832" cy="20178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a:extLst>
              <a:ext uri="{FF2B5EF4-FFF2-40B4-BE49-F238E27FC236}">
                <a16:creationId xmlns:a16="http://schemas.microsoft.com/office/drawing/2014/main" id="{8DE90465-B59B-67D6-22B6-B07DD45FF795}"/>
              </a:ext>
            </a:extLst>
          </p:cNvPr>
          <p:cNvCxnSpPr>
            <a:stCxn id="23" idx="2"/>
            <a:endCxn id="18" idx="3"/>
          </p:cNvCxnSpPr>
          <p:nvPr/>
        </p:nvCxnSpPr>
        <p:spPr bwMode="auto">
          <a:xfrm flipH="1">
            <a:off x="3362950" y="3850015"/>
            <a:ext cx="2423247" cy="34901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a:extLst>
              <a:ext uri="{FF2B5EF4-FFF2-40B4-BE49-F238E27FC236}">
                <a16:creationId xmlns:a16="http://schemas.microsoft.com/office/drawing/2014/main" id="{5E171C43-6E0E-77F1-FFD7-E9E187B7BC76}"/>
              </a:ext>
            </a:extLst>
          </p:cNvPr>
          <p:cNvCxnSpPr>
            <a:stCxn id="23" idx="6"/>
            <a:endCxn id="17" idx="4"/>
          </p:cNvCxnSpPr>
          <p:nvPr/>
        </p:nvCxnSpPr>
        <p:spPr bwMode="auto">
          <a:xfrm flipH="1" flipV="1">
            <a:off x="4503485" y="2928151"/>
            <a:ext cx="1453591" cy="92186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a:extLst>
              <a:ext uri="{FF2B5EF4-FFF2-40B4-BE49-F238E27FC236}">
                <a16:creationId xmlns:a16="http://schemas.microsoft.com/office/drawing/2014/main" id="{D63545B5-637B-FE53-417B-D3E7DFEEED9A}"/>
              </a:ext>
            </a:extLst>
          </p:cNvPr>
          <p:cNvCxnSpPr/>
          <p:nvPr/>
        </p:nvCxnSpPr>
        <p:spPr bwMode="auto">
          <a:xfrm flipH="1" flipV="1">
            <a:off x="4511826" y="2750631"/>
            <a:ext cx="1372300" cy="111847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a:extLst>
              <a:ext uri="{FF2B5EF4-FFF2-40B4-BE49-F238E27FC236}">
                <a16:creationId xmlns:a16="http://schemas.microsoft.com/office/drawing/2014/main" id="{0E491AC8-1D64-5082-DC91-31A99F9F84CB}"/>
              </a:ext>
            </a:extLst>
          </p:cNvPr>
          <p:cNvCxnSpPr>
            <a:stCxn id="23" idx="0"/>
            <a:endCxn id="16" idx="5"/>
          </p:cNvCxnSpPr>
          <p:nvPr/>
        </p:nvCxnSpPr>
        <p:spPr bwMode="auto">
          <a:xfrm flipV="1">
            <a:off x="5871637" y="2110801"/>
            <a:ext cx="276438" cy="165296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Connector 47">
            <a:extLst>
              <a:ext uri="{FF2B5EF4-FFF2-40B4-BE49-F238E27FC236}">
                <a16:creationId xmlns:a16="http://schemas.microsoft.com/office/drawing/2014/main" id="{9668BCAC-908C-CC69-739E-9B58C408D460}"/>
              </a:ext>
            </a:extLst>
          </p:cNvPr>
          <p:cNvCxnSpPr>
            <a:stCxn id="23" idx="0"/>
            <a:endCxn id="16" idx="1"/>
          </p:cNvCxnSpPr>
          <p:nvPr/>
        </p:nvCxnSpPr>
        <p:spPr bwMode="auto">
          <a:xfrm flipV="1">
            <a:off x="5871637" y="1988828"/>
            <a:ext cx="155609" cy="177493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Connector 52">
            <a:extLst>
              <a:ext uri="{FF2B5EF4-FFF2-40B4-BE49-F238E27FC236}">
                <a16:creationId xmlns:a16="http://schemas.microsoft.com/office/drawing/2014/main" id="{154E8370-242F-662E-5162-6843EC774F76}"/>
              </a:ext>
            </a:extLst>
          </p:cNvPr>
          <p:cNvCxnSpPr>
            <a:stCxn id="23" idx="4"/>
            <a:endCxn id="19" idx="0"/>
          </p:cNvCxnSpPr>
          <p:nvPr/>
        </p:nvCxnSpPr>
        <p:spPr bwMode="auto">
          <a:xfrm flipH="1">
            <a:off x="4791517" y="3936263"/>
            <a:ext cx="1080120" cy="126766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Straight Connector 56">
            <a:extLst>
              <a:ext uri="{FF2B5EF4-FFF2-40B4-BE49-F238E27FC236}">
                <a16:creationId xmlns:a16="http://schemas.microsoft.com/office/drawing/2014/main" id="{2E7A568E-D1BF-39DC-67E5-162D6AB928A3}"/>
              </a:ext>
            </a:extLst>
          </p:cNvPr>
          <p:cNvCxnSpPr>
            <a:stCxn id="23" idx="4"/>
            <a:endCxn id="21" idx="6"/>
          </p:cNvCxnSpPr>
          <p:nvPr/>
        </p:nvCxnSpPr>
        <p:spPr bwMode="auto">
          <a:xfrm>
            <a:off x="5871637" y="3936263"/>
            <a:ext cx="1885639" cy="142592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64">
            <a:extLst>
              <a:ext uri="{FF2B5EF4-FFF2-40B4-BE49-F238E27FC236}">
                <a16:creationId xmlns:a16="http://schemas.microsoft.com/office/drawing/2014/main" id="{31435629-EB3F-333A-E6FA-A3E1BCC5E16F}"/>
              </a:ext>
            </a:extLst>
          </p:cNvPr>
          <p:cNvCxnSpPr>
            <a:stCxn id="23" idx="7"/>
            <a:endCxn id="25" idx="2"/>
          </p:cNvCxnSpPr>
          <p:nvPr/>
        </p:nvCxnSpPr>
        <p:spPr bwMode="auto">
          <a:xfrm flipV="1">
            <a:off x="5932051" y="2553871"/>
            <a:ext cx="1582338" cy="123515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Connector 67">
            <a:extLst>
              <a:ext uri="{FF2B5EF4-FFF2-40B4-BE49-F238E27FC236}">
                <a16:creationId xmlns:a16="http://schemas.microsoft.com/office/drawing/2014/main" id="{96662169-6190-7C81-ADA9-51651D8EE841}"/>
              </a:ext>
            </a:extLst>
          </p:cNvPr>
          <p:cNvCxnSpPr>
            <a:stCxn id="25" idx="0"/>
          </p:cNvCxnSpPr>
          <p:nvPr/>
        </p:nvCxnSpPr>
        <p:spPr bwMode="auto">
          <a:xfrm>
            <a:off x="7599829" y="2467622"/>
            <a:ext cx="49176" cy="279169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Straight Connector 70">
            <a:extLst>
              <a:ext uri="{FF2B5EF4-FFF2-40B4-BE49-F238E27FC236}">
                <a16:creationId xmlns:a16="http://schemas.microsoft.com/office/drawing/2014/main" id="{B68A8EB3-12D6-B3A4-850F-7604BF76725F}"/>
              </a:ext>
            </a:extLst>
          </p:cNvPr>
          <p:cNvCxnSpPr>
            <a:stCxn id="25" idx="0"/>
            <a:endCxn id="21" idx="0"/>
          </p:cNvCxnSpPr>
          <p:nvPr/>
        </p:nvCxnSpPr>
        <p:spPr bwMode="auto">
          <a:xfrm>
            <a:off x="7599829" y="2467622"/>
            <a:ext cx="72008" cy="280831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Connector 75">
            <a:extLst>
              <a:ext uri="{FF2B5EF4-FFF2-40B4-BE49-F238E27FC236}">
                <a16:creationId xmlns:a16="http://schemas.microsoft.com/office/drawing/2014/main" id="{844B891C-D379-6D3A-D0DB-F4E95191B556}"/>
              </a:ext>
            </a:extLst>
          </p:cNvPr>
          <p:cNvCxnSpPr/>
          <p:nvPr/>
        </p:nvCxnSpPr>
        <p:spPr bwMode="auto">
          <a:xfrm flipV="1">
            <a:off x="4434085" y="2580868"/>
            <a:ext cx="3123024" cy="27006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Straight Connector 76">
            <a:extLst>
              <a:ext uri="{FF2B5EF4-FFF2-40B4-BE49-F238E27FC236}">
                <a16:creationId xmlns:a16="http://schemas.microsoft.com/office/drawing/2014/main" id="{EEAAAD52-1D11-81F4-F6C2-79BF6626ADE4}"/>
              </a:ext>
            </a:extLst>
          </p:cNvPr>
          <p:cNvCxnSpPr>
            <a:endCxn id="21" idx="6"/>
          </p:cNvCxnSpPr>
          <p:nvPr/>
        </p:nvCxnSpPr>
        <p:spPr bwMode="auto">
          <a:xfrm>
            <a:off x="4800749" y="5292933"/>
            <a:ext cx="2956527" cy="6925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Straight Connector 78">
            <a:extLst>
              <a:ext uri="{FF2B5EF4-FFF2-40B4-BE49-F238E27FC236}">
                <a16:creationId xmlns:a16="http://schemas.microsoft.com/office/drawing/2014/main" id="{9D0CA6C5-EA03-220E-8866-B5F919213C8B}"/>
              </a:ext>
            </a:extLst>
          </p:cNvPr>
          <p:cNvCxnSpPr/>
          <p:nvPr/>
        </p:nvCxnSpPr>
        <p:spPr bwMode="auto">
          <a:xfrm>
            <a:off x="4800749" y="5317975"/>
            <a:ext cx="2956527" cy="6925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Straight Connector 79">
            <a:extLst>
              <a:ext uri="{FF2B5EF4-FFF2-40B4-BE49-F238E27FC236}">
                <a16:creationId xmlns:a16="http://schemas.microsoft.com/office/drawing/2014/main" id="{3A2EDC59-BB29-FC19-126D-BF0CC2B5E372}"/>
              </a:ext>
            </a:extLst>
          </p:cNvPr>
          <p:cNvCxnSpPr>
            <a:stCxn id="19" idx="4"/>
            <a:endCxn id="17" idx="4"/>
          </p:cNvCxnSpPr>
          <p:nvPr/>
        </p:nvCxnSpPr>
        <p:spPr bwMode="auto">
          <a:xfrm flipH="1" flipV="1">
            <a:off x="4503485" y="2928151"/>
            <a:ext cx="288032" cy="244827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Straight Connector 82">
            <a:extLst>
              <a:ext uri="{FF2B5EF4-FFF2-40B4-BE49-F238E27FC236}">
                <a16:creationId xmlns:a16="http://schemas.microsoft.com/office/drawing/2014/main" id="{92A0DC78-7377-0E83-33DC-7E14D0CA8AE6}"/>
              </a:ext>
            </a:extLst>
          </p:cNvPr>
          <p:cNvCxnSpPr/>
          <p:nvPr/>
        </p:nvCxnSpPr>
        <p:spPr bwMode="auto">
          <a:xfrm flipH="1" flipV="1">
            <a:off x="4528510" y="2836162"/>
            <a:ext cx="288032" cy="244827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Straight Connector 83">
            <a:extLst>
              <a:ext uri="{FF2B5EF4-FFF2-40B4-BE49-F238E27FC236}">
                <a16:creationId xmlns:a16="http://schemas.microsoft.com/office/drawing/2014/main" id="{73079DDA-A7CC-2427-BC07-8CFE77A71A64}"/>
              </a:ext>
            </a:extLst>
          </p:cNvPr>
          <p:cNvCxnSpPr>
            <a:endCxn id="25" idx="2"/>
          </p:cNvCxnSpPr>
          <p:nvPr/>
        </p:nvCxnSpPr>
        <p:spPr bwMode="auto">
          <a:xfrm flipV="1">
            <a:off x="4804548" y="2553871"/>
            <a:ext cx="2709841" cy="271892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Straight Connector 85">
            <a:extLst>
              <a:ext uri="{FF2B5EF4-FFF2-40B4-BE49-F238E27FC236}">
                <a16:creationId xmlns:a16="http://schemas.microsoft.com/office/drawing/2014/main" id="{A10D4A4E-8C8A-002A-E5C7-A18FE9D80A64}"/>
              </a:ext>
            </a:extLst>
          </p:cNvPr>
          <p:cNvCxnSpPr/>
          <p:nvPr/>
        </p:nvCxnSpPr>
        <p:spPr bwMode="auto">
          <a:xfrm flipV="1">
            <a:off x="4836352" y="2527638"/>
            <a:ext cx="2709841" cy="271892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7" name="Title 2">
            <a:extLst>
              <a:ext uri="{FF2B5EF4-FFF2-40B4-BE49-F238E27FC236}">
                <a16:creationId xmlns:a16="http://schemas.microsoft.com/office/drawing/2014/main" id="{0555AD59-7C1D-6EC7-85C5-17048577329B}"/>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a:solidFill>
                  <a:schemeClr val="bg1"/>
                </a:solidFill>
                <a:latin typeface="Calibri" panose="020F0502020204030204" pitchFamily="34" charset="0"/>
                <a:cs typeface="Calibri" panose="020F0502020204030204" pitchFamily="34" charset="0"/>
              </a:rPr>
              <a:t>3D Example</a:t>
            </a:r>
            <a:endParaRPr lang="en-GB" sz="4400" b="1">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672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C -0.00711 0.01364 -0.00104 -0.00186 0.01181 0.00786 C 0.01354 0.00902 0.01076 0.01295 0.01042 0.01573 C -0.00017 0.01179 0.00608 0.01318 0.00886 0.00185 C -0.00277 -0.00116 0.00191 -0.00232 0.00452 0.00578 C 0.00521 0.00809 0.00538 0.01087 0.0059 0.01364 C 0.00434 0.0148 0.00261 0.01573 0.00157 0.01758 C 0.00052 0.0192 0 0.02567 0 0.02359 C 0 -0.00278 0.00365 0.01341 0 0 Z " pathEditMode="relative" ptsTypes="fffffffff">
                                      <p:cBhvr>
                                        <p:cTn id="6" dur="2000" fill="hold"/>
                                        <p:tgtEl>
                                          <p:spTgt spid="23"/>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C -0.00711 0.01364 -0.00104 -0.00186 0.01181 0.00786 C 0.01354 0.00902 0.01076 0.01295 0.01042 0.01573 C -0.00017 0.01179 0.00608 0.01318 0.00886 0.00185 C -0.00277 -0.00116 0.00191 -0.00232 0.00452 0.00578 C 0.00521 0.00809 0.00538 0.01087 0.0059 0.01364 C 0.00434 0.0148 0.00261 0.01573 0.00157 0.01758 C 0.00052 0.0192 0 0.02567 0 0.02359 C 0 -0.00278 0.00365 0.01341 0 0 Z " pathEditMode="relative" ptsTypes="fffffffff">
                                      <p:cBhvr>
                                        <p:cTn id="8" dur="2000" fill="hold"/>
                                        <p:tgtEl>
                                          <p:spTgt spid="16"/>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 0 C -0.00711 0.01364 -0.00104 -0.00186 0.01181 0.00786 C 0.01354 0.00902 0.01076 0.01295 0.01042 0.01573 C -0.00017 0.01179 0.00608 0.01318 0.00886 0.00185 C -0.00277 -0.00116 0.00191 -0.00232 0.00452 0.00578 C 0.00521 0.00809 0.00538 0.01087 0.0059 0.01364 C 0.00434 0.0148 0.00261 0.01573 0.00157 0.01758 C 0.00052 0.0192 0 0.02567 0 0.02359 C 0 -0.00278 0.00365 0.01341 0 0 Z " pathEditMode="relative" ptsTypes="fffffffff">
                                      <p:cBhvr>
                                        <p:cTn id="10" dur="2000" fill="hold"/>
                                        <p:tgtEl>
                                          <p:spTgt spid="25"/>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 0 C -0.00711 0.01364 -0.00104 -0.00186 0.01181 0.00786 C 0.01354 0.00902 0.01076 0.01295 0.01042 0.01573 C -0.00017 0.01179 0.00608 0.01318 0.00886 0.00185 C -0.00277 -0.00116 0.00191 -0.00232 0.00452 0.00578 C 0.00521 0.00809 0.00538 0.01087 0.0059 0.01364 C 0.00434 0.0148 0.00261 0.01573 0.00157 0.01758 C 0.00052 0.0192 0 0.02567 0 0.02359 C 0 -0.00278 0.00365 0.01341 0 0 Z " pathEditMode="relative" ptsTypes="fffffffff">
                                      <p:cBhvr>
                                        <p:cTn id="12" dur="2000" fill="hold"/>
                                        <p:tgtEl>
                                          <p:spTgt spid="22"/>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0 0 C -0.00711 0.01364 -0.00104 -0.00186 0.01181 0.00786 C 0.01354 0.00902 0.01076 0.01295 0.01042 0.01573 C -0.00017 0.01179 0.00608 0.01318 0.00886 0.00185 C -0.00277 -0.00116 0.00191 -0.00232 0.00452 0.00578 C 0.00521 0.00809 0.00538 0.01087 0.0059 0.01364 C 0.00434 0.0148 0.00261 0.01573 0.00157 0.01758 C 0.00052 0.0192 0 0.02567 0 0.02359 C 0 -0.00278 0.00365 0.01341 0 0 Z " pathEditMode="relative" ptsTypes="fffffffff">
                                      <p:cBhvr>
                                        <p:cTn id="14" dur="2000" fill="hold"/>
                                        <p:tgtEl>
                                          <p:spTgt spid="24"/>
                                        </p:tgtEl>
                                        <p:attrNameLst>
                                          <p:attrName>ppt_x</p:attrName>
                                          <p:attrName>ppt_y</p:attrName>
                                        </p:attrNameLst>
                                      </p:cBhvr>
                                    </p:animMotion>
                                  </p:childTnLst>
                                </p:cTn>
                              </p:par>
                              <p:par>
                                <p:cTn id="15" presetID="0" presetClass="path" presetSubtype="0" accel="50000" decel="50000" fill="hold" grpId="0" nodeType="withEffect">
                                  <p:stCondLst>
                                    <p:cond delay="0"/>
                                  </p:stCondLst>
                                  <p:childTnLst>
                                    <p:animMotion origin="layout" path="M 0 0 C -0.00711 0.01364 -0.00104 -0.00186 0.01181 0.00786 C 0.01354 0.00902 0.01076 0.01295 0.01042 0.01573 C -0.00017 0.01179 0.00608 0.01318 0.00886 0.00185 C -0.00277 -0.00116 0.00191 -0.00232 0.00452 0.00578 C 0.00521 0.00809 0.00538 0.01087 0.0059 0.01364 C 0.00434 0.0148 0.00261 0.01573 0.00157 0.01758 C 0.00052 0.0192 0 0.02567 0 0.02359 C 0 -0.00278 0.00365 0.01341 0 0 Z " pathEditMode="relative" ptsTypes="fffffffff">
                                      <p:cBhvr>
                                        <p:cTn id="16" dur="2000" fill="hold"/>
                                        <p:tgtEl>
                                          <p:spTgt spid="21"/>
                                        </p:tgtEl>
                                        <p:attrNameLst>
                                          <p:attrName>ppt_x</p:attrName>
                                          <p:attrName>ppt_y</p:attrName>
                                        </p:attrNameLst>
                                      </p:cBhvr>
                                    </p:animMotion>
                                  </p:childTnLst>
                                </p:cTn>
                              </p:par>
                              <p:par>
                                <p:cTn id="17" presetID="0" presetClass="path" presetSubtype="0" accel="50000" decel="50000" fill="hold" grpId="0" nodeType="withEffect">
                                  <p:stCondLst>
                                    <p:cond delay="0"/>
                                  </p:stCondLst>
                                  <p:childTnLst>
                                    <p:animMotion origin="layout" path="M 0 0 C -0.00711 0.01364 -0.00104 -0.00186 0.01181 0.00786 C 0.01354 0.00902 0.01076 0.01295 0.01042 0.01573 C -0.00017 0.01179 0.00608 0.01318 0.00886 0.00185 C -0.00277 -0.00116 0.00191 -0.00232 0.00452 0.00578 C 0.00521 0.00809 0.00538 0.01087 0.0059 0.01364 C 0.00434 0.0148 0.00261 0.01573 0.00157 0.01758 C 0.00052 0.0192 0 0.02567 0 0.02359 C 0 -0.00278 0.00365 0.01341 0 0 Z " pathEditMode="relative" ptsTypes="fffffffff">
                                      <p:cBhvr>
                                        <p:cTn id="18" dur="2000" fill="hold"/>
                                        <p:tgtEl>
                                          <p:spTgt spid="20"/>
                                        </p:tgtEl>
                                        <p:attrNameLst>
                                          <p:attrName>ppt_x</p:attrName>
                                          <p:attrName>ppt_y</p:attrName>
                                        </p:attrNameLst>
                                      </p:cBhvr>
                                    </p:animMotion>
                                  </p:childTnLst>
                                </p:cTn>
                              </p:par>
                              <p:par>
                                <p:cTn id="19" presetID="0" presetClass="path" presetSubtype="0" accel="50000" decel="50000" fill="hold" grpId="0" nodeType="withEffect">
                                  <p:stCondLst>
                                    <p:cond delay="0"/>
                                  </p:stCondLst>
                                  <p:childTnLst>
                                    <p:animMotion origin="layout" path="M 0 0 C -0.00711 0.01364 -0.00104 -0.00186 0.01181 0.00786 C 0.01354 0.00902 0.01076 0.01295 0.01042 0.01573 C -0.00017 0.01179 0.00608 0.01318 0.00886 0.00185 C -0.00277 -0.00116 0.00191 -0.00232 0.00452 0.00578 C 0.00521 0.00809 0.00538 0.01087 0.0059 0.01364 C 0.00434 0.0148 0.00261 0.01573 0.00157 0.01758 C 0.00052 0.0192 0 0.02567 0 0.02359 C 0 -0.00278 0.00365 0.01341 0 0 Z " pathEditMode="relative" ptsTypes="fffffffff">
                                      <p:cBhvr>
                                        <p:cTn id="20" dur="2000" fill="hold"/>
                                        <p:tgtEl>
                                          <p:spTgt spid="19"/>
                                        </p:tgtEl>
                                        <p:attrNameLst>
                                          <p:attrName>ppt_x</p:attrName>
                                          <p:attrName>ppt_y</p:attrName>
                                        </p:attrNameLst>
                                      </p:cBhvr>
                                    </p:animMotion>
                                  </p:childTnLst>
                                </p:cTn>
                              </p:par>
                              <p:par>
                                <p:cTn id="21" presetID="0" presetClass="path" presetSubtype="0" accel="50000" decel="50000" fill="hold" grpId="0" nodeType="withEffect">
                                  <p:stCondLst>
                                    <p:cond delay="0"/>
                                  </p:stCondLst>
                                  <p:childTnLst>
                                    <p:animMotion origin="layout" path="M 0 0 C -0.00711 0.01364 -0.00104 -0.00186 0.01181 0.00786 C 0.01354 0.00902 0.01076 0.01295 0.01042 0.01573 C -0.00017 0.01179 0.00608 0.01318 0.00886 0.00185 C -0.00277 -0.00116 0.00191 -0.00232 0.00452 0.00578 C 0.00521 0.00809 0.00538 0.01087 0.0059 0.01364 C 0.00434 0.0148 0.00261 0.01573 0.00157 0.01758 C 0.00052 0.0192 0 0.02567 0 0.02359 C 0 -0.00278 0.00365 0.01341 0 0 Z " pathEditMode="relative" ptsTypes="fffffffff">
                                      <p:cBhvr>
                                        <p:cTn id="22" dur="2000" fill="hold"/>
                                        <p:tgtEl>
                                          <p:spTgt spid="18"/>
                                        </p:tgtEl>
                                        <p:attrNameLst>
                                          <p:attrName>ppt_x</p:attrName>
                                          <p:attrName>ppt_y</p:attrName>
                                        </p:attrNameLst>
                                      </p:cBhvr>
                                    </p:animMotion>
                                  </p:childTnLst>
                                </p:cTn>
                              </p:par>
                              <p:par>
                                <p:cTn id="23" presetID="0" presetClass="path" presetSubtype="0" accel="50000" decel="50000" fill="hold" grpId="0" nodeType="withEffect">
                                  <p:stCondLst>
                                    <p:cond delay="0"/>
                                  </p:stCondLst>
                                  <p:childTnLst>
                                    <p:animMotion origin="layout" path="M 0 0 C -0.00711 0.01364 -0.00104 -0.00186 0.01181 0.00786 C 0.01354 0.00902 0.01076 0.01295 0.01042 0.01573 C -0.00017 0.01179 0.00608 0.01318 0.00886 0.00185 C -0.00277 -0.00116 0.00191 -0.00232 0.00452 0.00578 C 0.00521 0.00809 0.00538 0.01087 0.0059 0.01364 C 0.00434 0.0148 0.00261 0.01573 0.00157 0.01758 C 0.00052 0.0192 0 0.02567 0 0.02359 C 0 -0.00278 0.00365 0.01341 0 0 Z " pathEditMode="relative" ptsTypes="fffffffff">
                                      <p:cBhvr>
                                        <p:cTn id="24" dur="2000" fill="hold"/>
                                        <p:tgtEl>
                                          <p:spTgt spid="17"/>
                                        </p:tgtEl>
                                        <p:attrNameLst>
                                          <p:attrName>ppt_x</p:attrName>
                                          <p:attrName>ppt_y</p:attrName>
                                        </p:attrNameLst>
                                      </p:cBhvr>
                                    </p:animMotion>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grpId="1" nodeType="clickEffect">
                                  <p:stCondLst>
                                    <p:cond delay="0"/>
                                  </p:stCondLst>
                                  <p:childTnLst>
                                    <p:animMotion origin="layout" path="M 0 0 L 0.0158 -0.01041 " pathEditMode="relative" ptsTypes="AA">
                                      <p:cBhvr>
                                        <p:cTn id="28" dur="2000" fill="hold"/>
                                        <p:tgtEl>
                                          <p:spTgt spid="16"/>
                                        </p:tgtEl>
                                        <p:attrNameLst>
                                          <p:attrName>ppt_x</p:attrName>
                                          <p:attrName>ppt_y</p:attrName>
                                        </p:attrNameLst>
                                      </p:cBhvr>
                                    </p:animMotion>
                                  </p:childTnLst>
                                </p:cTn>
                              </p:par>
                              <p:par>
                                <p:cTn id="29" presetID="0" presetClass="path" presetSubtype="0" accel="50000" decel="50000" fill="hold" grpId="1" nodeType="withEffect">
                                  <p:stCondLst>
                                    <p:cond delay="0"/>
                                  </p:stCondLst>
                                  <p:childTnLst>
                                    <p:animMotion origin="layout" path="M 0 0 L -0.00781 -0.01065 " pathEditMode="relative" ptsTypes="AA">
                                      <p:cBhvr>
                                        <p:cTn id="30" dur="2000" fill="hold"/>
                                        <p:tgtEl>
                                          <p:spTgt spid="22"/>
                                        </p:tgtEl>
                                        <p:attrNameLst>
                                          <p:attrName>ppt_x</p:attrName>
                                          <p:attrName>ppt_y</p:attrName>
                                        </p:attrNameLst>
                                      </p:cBhvr>
                                    </p:animMotion>
                                  </p:childTnLst>
                                </p:cTn>
                              </p:par>
                              <p:par>
                                <p:cTn id="31" presetID="0" presetClass="path" presetSubtype="0" accel="50000" decel="50000" fill="hold" grpId="1" nodeType="withEffect">
                                  <p:stCondLst>
                                    <p:cond delay="0"/>
                                  </p:stCondLst>
                                  <p:childTnLst>
                                    <p:animMotion origin="layout" path="M 0 0 L 0.02361 0 " pathEditMode="relative" ptsTypes="AA">
                                      <p:cBhvr>
                                        <p:cTn id="32" dur="2000" fill="hold"/>
                                        <p:tgtEl>
                                          <p:spTgt spid="20"/>
                                        </p:tgtEl>
                                        <p:attrNameLst>
                                          <p:attrName>ppt_x</p:attrName>
                                          <p:attrName>ppt_y</p:attrName>
                                        </p:attrNameLst>
                                      </p:cBhvr>
                                    </p:animMotion>
                                  </p:childTnLst>
                                </p:cTn>
                              </p:par>
                              <p:par>
                                <p:cTn id="33" presetID="0" presetClass="path" presetSubtype="0" accel="50000" decel="50000" fill="hold" grpId="1" nodeType="withEffect">
                                  <p:stCondLst>
                                    <p:cond delay="0"/>
                                  </p:stCondLst>
                                  <p:childTnLst>
                                    <p:animMotion origin="layout" path="M 0 0 L -0.00781 0 " pathEditMode="relative" ptsTypes="AA">
                                      <p:cBhvr>
                                        <p:cTn id="34" dur="2000" fill="hold"/>
                                        <p:tgtEl>
                                          <p:spTgt spid="18"/>
                                        </p:tgtEl>
                                        <p:attrNameLst>
                                          <p:attrName>ppt_x</p:attrName>
                                          <p:attrName>ppt_y</p:attrName>
                                        </p:attrNameLst>
                                      </p:cBhvr>
                                    </p:animMotion>
                                  </p:childTnLst>
                                </p:cTn>
                              </p:par>
                              <p:par>
                                <p:cTn id="35" presetID="0" presetClass="path" presetSubtype="0" accel="50000" decel="50000" fill="hold" grpId="1" nodeType="withEffect">
                                  <p:stCondLst>
                                    <p:cond delay="0"/>
                                  </p:stCondLst>
                                  <p:childTnLst>
                                    <p:animMotion origin="layout" path="M 0 0 L 0.01579 -0.06294 " pathEditMode="relative" ptsTypes="AA">
                                      <p:cBhvr>
                                        <p:cTn id="36" dur="2000" fill="hold"/>
                                        <p:tgtEl>
                                          <p:spTgt spid="2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8" grpId="0" animBg="1"/>
      <p:bldP spid="18" grpId="1" animBg="1"/>
      <p:bldP spid="19" grpId="0" animBg="1"/>
      <p:bldP spid="20" grpId="0" animBg="1"/>
      <p:bldP spid="20" grpId="1" animBg="1"/>
      <p:bldP spid="21" grpId="0" animBg="1"/>
      <p:bldP spid="22" grpId="0" animBg="1"/>
      <p:bldP spid="22" grpId="1" animBg="1"/>
      <p:bldP spid="23" grpId="0" animBg="1"/>
      <p:bldP spid="24" grpId="0" animBg="1"/>
      <p:bldP spid="24" grpId="1"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47219" y="1465438"/>
            <a:ext cx="5407225" cy="4584027"/>
          </a:xfrm>
        </p:spPr>
        <p:txBody>
          <a:bodyPr>
            <a:normAutofit fontScale="92500" lnSpcReduction="10000"/>
          </a:bodyPr>
          <a:lstStyle/>
          <a:p>
            <a:pPr marL="457200" indent="-457200">
              <a:buFont typeface="+mj-lt"/>
              <a:buAutoNum type="arabicPeriod"/>
            </a:pPr>
            <a:r>
              <a:rPr lang="en-AU" sz="2400" dirty="0"/>
              <a:t>Choose an ITRF realisation and epoch to align to (e.g. ITRF2020@2024)</a:t>
            </a:r>
          </a:p>
          <a:p>
            <a:pPr marL="457200" indent="-457200">
              <a:buFont typeface="+mj-lt"/>
              <a:buAutoNum type="arabicPeriod"/>
            </a:pPr>
            <a:endParaRPr lang="en-AU" sz="2400" dirty="0"/>
          </a:p>
          <a:p>
            <a:pPr marL="457200" indent="-457200">
              <a:buFont typeface="+mj-lt"/>
              <a:buAutoNum type="arabicPeriod"/>
            </a:pPr>
            <a:r>
              <a:rPr lang="en-US" sz="2400" dirty="0"/>
              <a:t>Include the GNSS CORS from your country in the regional reference frame (</a:t>
            </a:r>
            <a:r>
              <a:rPr lang="en-US" sz="2400" dirty="0" err="1"/>
              <a:t>e.g</a:t>
            </a:r>
            <a:r>
              <a:rPr lang="en-US" sz="2400" dirty="0"/>
              <a:t> EUREF) </a:t>
            </a:r>
          </a:p>
          <a:p>
            <a:pPr marL="457200" lvl="1" indent="0">
              <a:buNone/>
            </a:pPr>
            <a:r>
              <a:rPr lang="en-US" sz="2000" i="1" dirty="0"/>
              <a:t>Even if the GNSS CORS are not in the IGS network, they will be linked to the ITRF through the regional reference frame,</a:t>
            </a:r>
          </a:p>
          <a:p>
            <a:pPr marL="457200" indent="-457200">
              <a:buFont typeface="+mj-lt"/>
              <a:buAutoNum type="arabicPeriod"/>
            </a:pPr>
            <a:endParaRPr lang="en-US" sz="2400" dirty="0"/>
          </a:p>
          <a:p>
            <a:pPr marL="457200" indent="-457200">
              <a:buFont typeface="+mj-lt"/>
              <a:buAutoNum type="arabicPeriod"/>
            </a:pPr>
            <a:r>
              <a:rPr lang="en-US" sz="2400" dirty="0"/>
              <a:t>The positions from the GNSS CORS in your country which are </a:t>
            </a:r>
            <a:r>
              <a:rPr lang="en-US" sz="2400" dirty="0" err="1"/>
              <a:t>analysed</a:t>
            </a:r>
            <a:r>
              <a:rPr lang="en-US" sz="2400" dirty="0"/>
              <a:t> in the regional reference frame are used as the constraint in the national adjustment.</a:t>
            </a:r>
          </a:p>
          <a:p>
            <a:pPr marL="0" indent="0">
              <a:buNone/>
            </a:pPr>
            <a:endParaRPr lang="en-AU" sz="2400" dirty="0"/>
          </a:p>
          <a:p>
            <a:pPr marL="0" indent="0">
              <a:buNone/>
            </a:pPr>
            <a:endParaRPr lang="en-AU" b="1" dirty="0"/>
          </a:p>
        </p:txBody>
      </p:sp>
      <p:sp>
        <p:nvSpPr>
          <p:cNvPr id="4" name="Rounded Rectangle 3"/>
          <p:cNvSpPr/>
          <p:nvPr/>
        </p:nvSpPr>
        <p:spPr>
          <a:xfrm>
            <a:off x="2301403" y="2580473"/>
            <a:ext cx="2058610" cy="627909"/>
          </a:xfrm>
          <a:prstGeom prst="roundRect">
            <a:avLst/>
          </a:prstGeom>
          <a:solidFill>
            <a:schemeClr val="accent1">
              <a:lumMod val="75000"/>
            </a:schemeClr>
          </a:solidFill>
          <a:ln>
            <a:solidFill>
              <a:srgbClr val="2239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t>Regional Reference Frame</a:t>
            </a:r>
          </a:p>
        </p:txBody>
      </p:sp>
      <p:cxnSp>
        <p:nvCxnSpPr>
          <p:cNvPr id="5" name="Straight Arrow Connector 4"/>
          <p:cNvCxnSpPr/>
          <p:nvPr/>
        </p:nvCxnSpPr>
        <p:spPr>
          <a:xfrm>
            <a:off x="3324829" y="2093346"/>
            <a:ext cx="0" cy="486492"/>
          </a:xfrm>
          <a:prstGeom prst="straightConnector1">
            <a:avLst/>
          </a:prstGeom>
          <a:ln w="12700" cap="flat" cmpd="sng" algn="ctr">
            <a:solidFill>
              <a:schemeClr val="dk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6" name="Straight Arrow Connector 5"/>
          <p:cNvCxnSpPr>
            <a:endCxn id="11" idx="0"/>
          </p:cNvCxnSpPr>
          <p:nvPr/>
        </p:nvCxnSpPr>
        <p:spPr>
          <a:xfrm>
            <a:off x="3324829" y="3206034"/>
            <a:ext cx="5878" cy="479645"/>
          </a:xfrm>
          <a:prstGeom prst="straightConnector1">
            <a:avLst/>
          </a:prstGeom>
          <a:ln w="12700" cap="flat" cmpd="sng" algn="ctr">
            <a:solidFill>
              <a:schemeClr val="dk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8" name="Rounded Rectangle 7"/>
          <p:cNvSpPr/>
          <p:nvPr/>
        </p:nvSpPr>
        <p:spPr>
          <a:xfrm>
            <a:off x="2301403" y="1465438"/>
            <a:ext cx="2058610" cy="627909"/>
          </a:xfrm>
          <a:prstGeom prst="roundRect">
            <a:avLst/>
          </a:prstGeom>
          <a:solidFill>
            <a:schemeClr val="accent1">
              <a:lumMod val="75000"/>
            </a:schemeClr>
          </a:solidFill>
          <a:ln>
            <a:solidFill>
              <a:srgbClr val="253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t>ITRF2020</a:t>
            </a:r>
          </a:p>
        </p:txBody>
      </p:sp>
      <p:sp>
        <p:nvSpPr>
          <p:cNvPr id="11" name="Rounded Rectangle 10"/>
          <p:cNvSpPr/>
          <p:nvPr/>
        </p:nvSpPr>
        <p:spPr>
          <a:xfrm>
            <a:off x="2301403" y="3685678"/>
            <a:ext cx="2058610" cy="627909"/>
          </a:xfrm>
          <a:prstGeom prst="roundRect">
            <a:avLst/>
          </a:prstGeom>
          <a:solidFill>
            <a:schemeClr val="accent1">
              <a:lumMod val="75000"/>
            </a:schemeClr>
          </a:solidFill>
          <a:ln>
            <a:solidFill>
              <a:srgbClr val="2239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t>National Geodetic Datum</a:t>
            </a:r>
          </a:p>
        </p:txBody>
      </p:sp>
      <p:pic>
        <p:nvPicPr>
          <p:cNvPr id="12" name="Picture 11"/>
          <p:cNvPicPr>
            <a:picLocks noChangeAspect="1"/>
          </p:cNvPicPr>
          <p:nvPr/>
        </p:nvPicPr>
        <p:blipFill>
          <a:blip r:embed="rId3">
            <a:clrChange>
              <a:clrFrom>
                <a:srgbClr val="28AAE1"/>
              </a:clrFrom>
              <a:clrTo>
                <a:srgbClr val="28AAE1">
                  <a:alpha val="0"/>
                </a:srgbClr>
              </a:clrTo>
            </a:clrChange>
            <a:biLevel thresh="25000"/>
          </a:blip>
          <a:stretch>
            <a:fillRect/>
          </a:stretch>
        </p:blipFill>
        <p:spPr>
          <a:xfrm>
            <a:off x="9294198" y="6360885"/>
            <a:ext cx="480169" cy="480169"/>
          </a:xfrm>
          <a:prstGeom prst="rect">
            <a:avLst/>
          </a:prstGeom>
        </p:spPr>
      </p:pic>
      <p:sp>
        <p:nvSpPr>
          <p:cNvPr id="9" name="Title 2">
            <a:extLst>
              <a:ext uri="{FF2B5EF4-FFF2-40B4-BE49-F238E27FC236}">
                <a16:creationId xmlns:a16="http://schemas.microsoft.com/office/drawing/2014/main" id="{DD4D7F48-997D-3FF9-9C6C-C5447BC9CB55}"/>
              </a:ext>
            </a:extLst>
          </p:cNvPr>
          <p:cNvSpPr txBox="1">
            <a:spLocks/>
          </p:cNvSpPr>
          <p:nvPr/>
        </p:nvSpPr>
        <p:spPr>
          <a:xfrm>
            <a:off x="-1" y="1047"/>
            <a:ext cx="9701562"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bg1"/>
                </a:solidFill>
                <a:latin typeface="Calibri" panose="020F0502020204030204" pitchFamily="34" charset="0"/>
                <a:cs typeface="Calibri" panose="020F0502020204030204" pitchFamily="34" charset="0"/>
              </a:rPr>
              <a:t>How to aligning NGD with ITRF</a:t>
            </a:r>
          </a:p>
        </p:txBody>
      </p:sp>
      <p:grpSp>
        <p:nvGrpSpPr>
          <p:cNvPr id="15" name="Group 14">
            <a:extLst>
              <a:ext uri="{FF2B5EF4-FFF2-40B4-BE49-F238E27FC236}">
                <a16:creationId xmlns:a16="http://schemas.microsoft.com/office/drawing/2014/main" id="{724D9222-1A91-2517-034C-167A1B783189}"/>
              </a:ext>
            </a:extLst>
          </p:cNvPr>
          <p:cNvGrpSpPr/>
          <p:nvPr/>
        </p:nvGrpSpPr>
        <p:grpSpPr>
          <a:xfrm>
            <a:off x="10070436" y="5671144"/>
            <a:ext cx="2531327" cy="1220833"/>
            <a:chOff x="0" y="5637167"/>
            <a:chExt cx="2531327" cy="1220833"/>
          </a:xfrm>
        </p:grpSpPr>
        <p:sp>
          <p:nvSpPr>
            <p:cNvPr id="16" name="Rectangle 15">
              <a:extLst>
                <a:ext uri="{FF2B5EF4-FFF2-40B4-BE49-F238E27FC236}">
                  <a16:creationId xmlns:a16="http://schemas.microsoft.com/office/drawing/2014/main" id="{82424AE5-5A99-D198-9DBB-98857A52721B}"/>
                </a:ext>
              </a:extLst>
            </p:cNvPr>
            <p:cNvSpPr/>
            <p:nvPr/>
          </p:nvSpPr>
          <p:spPr>
            <a:xfrm>
              <a:off x="0" y="5637167"/>
              <a:ext cx="2531327" cy="1220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b="1" dirty="0"/>
            </a:p>
          </p:txBody>
        </p:sp>
        <p:sp>
          <p:nvSpPr>
            <p:cNvPr id="17" name="Text Box 2">
              <a:extLst>
                <a:ext uri="{FF2B5EF4-FFF2-40B4-BE49-F238E27FC236}">
                  <a16:creationId xmlns:a16="http://schemas.microsoft.com/office/drawing/2014/main" id="{70C7EA6D-5A0F-4538-DA82-1FF9298D236E}"/>
                </a:ext>
              </a:extLst>
            </p:cNvPr>
            <p:cNvSpPr txBox="1">
              <a:spLocks noChangeArrowheads="1"/>
            </p:cNvSpPr>
            <p:nvPr/>
          </p:nvSpPr>
          <p:spPr bwMode="auto">
            <a:xfrm>
              <a:off x="317604" y="5854065"/>
              <a:ext cx="1700767" cy="10039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r>
                <a:rPr lang="en-US" sz="2400" b="1" dirty="0">
                  <a:solidFill>
                    <a:srgbClr val="2792B8"/>
                  </a:solidFill>
                  <a:effectLst/>
                  <a:latin typeface="Roboto Condensed" panose="02000000000000000000" pitchFamily="2" charset="0"/>
                  <a:ea typeface="Georgia" panose="02040502050405020303" pitchFamily="18" charset="0"/>
                  <a:cs typeface="Open Sans Extrabold" panose="020B0606030504020204" pitchFamily="34" charset="0"/>
                </a:rPr>
                <a:t>STRONGER.</a:t>
              </a:r>
              <a:endParaRPr lang="en-DE" sz="1100" b="1" dirty="0">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a:p>
              <a:r>
                <a:rPr lang="en-US" sz="2400" b="1" dirty="0">
                  <a:solidFill>
                    <a:srgbClr val="2792B8"/>
                  </a:solidFill>
                  <a:effectLst/>
                  <a:latin typeface="Roboto Condensed" panose="02000000000000000000" pitchFamily="2" charset="0"/>
                  <a:ea typeface="Georgia" panose="02040502050405020303" pitchFamily="18" charset="0"/>
                  <a:cs typeface="Open Sans Extrabold" panose="020B0606030504020204" pitchFamily="34" charset="0"/>
                </a:rPr>
                <a:t>TOGETHER.</a:t>
              </a:r>
              <a:endParaRPr lang="en-DE" sz="1100" b="1" dirty="0">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p:txBody>
        </p:sp>
        <p:sp>
          <p:nvSpPr>
            <p:cNvPr id="18" name="Rectangle 17">
              <a:extLst>
                <a:ext uri="{FF2B5EF4-FFF2-40B4-BE49-F238E27FC236}">
                  <a16:creationId xmlns:a16="http://schemas.microsoft.com/office/drawing/2014/main" id="{8DB03639-2478-49EF-9B55-213DB50437CC}"/>
                </a:ext>
              </a:extLst>
            </p:cNvPr>
            <p:cNvSpPr/>
            <p:nvPr/>
          </p:nvSpPr>
          <p:spPr>
            <a:xfrm>
              <a:off x="421744" y="6618605"/>
              <a:ext cx="1411434" cy="52705"/>
            </a:xfrm>
            <a:prstGeom prst="rect">
              <a:avLst/>
            </a:prstGeom>
            <a:solidFill>
              <a:srgbClr val="2792B8"/>
            </a:solidFill>
            <a:ln>
              <a:solidFill>
                <a:srgbClr val="2792B8"/>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DE" b="1"/>
            </a:p>
          </p:txBody>
        </p:sp>
      </p:grpSp>
      <p:pic>
        <p:nvPicPr>
          <p:cNvPr id="19" name="Picture 18" descr="A logo with a circular design&#10;&#10;Description automatically generated with medium confidence">
            <a:extLst>
              <a:ext uri="{FF2B5EF4-FFF2-40B4-BE49-F238E27FC236}">
                <a16:creationId xmlns:a16="http://schemas.microsoft.com/office/drawing/2014/main" id="{167375A5-EE04-3C1E-C660-85B88E5F4E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Tree>
    <p:extLst>
      <p:ext uri="{BB962C8B-B14F-4D97-AF65-F5344CB8AC3E}">
        <p14:creationId xmlns:p14="http://schemas.microsoft.com/office/powerpoint/2010/main" val="1149630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3FF8E-A35C-C61F-E720-A04E2DD51EED}"/>
            </a:ext>
          </a:extLst>
        </p:cNvPr>
        <p:cNvGrpSpPr/>
        <p:nvPr/>
      </p:nvGrpSpPr>
      <p:grpSpPr>
        <a:xfrm>
          <a:off x="0" y="0"/>
          <a:ext cx="0" cy="0"/>
          <a:chOff x="0" y="0"/>
          <a:chExt cx="0" cy="0"/>
        </a:xfrm>
      </p:grpSpPr>
      <p:sp>
        <p:nvSpPr>
          <p:cNvPr id="39" name="Title 2">
            <a:extLst>
              <a:ext uri="{FF2B5EF4-FFF2-40B4-BE49-F238E27FC236}">
                <a16:creationId xmlns:a16="http://schemas.microsoft.com/office/drawing/2014/main" id="{57DCC119-F60C-6A7E-3630-EF5F9808E120}"/>
              </a:ext>
            </a:extLst>
          </p:cNvPr>
          <p:cNvSpPr txBox="1">
            <a:spLocks/>
          </p:cNvSpPr>
          <p:nvPr/>
        </p:nvSpPr>
        <p:spPr>
          <a:xfrm>
            <a:off x="-1" y="1047"/>
            <a:ext cx="7902499"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b="1">
                <a:solidFill>
                  <a:schemeClr val="bg1"/>
                </a:solidFill>
                <a:latin typeface="Calibri" panose="020F0502020204030204" pitchFamily="34" charset="0"/>
                <a:cs typeface="Calibri" panose="020F0502020204030204" pitchFamily="34" charset="0"/>
              </a:rPr>
              <a:t>How to align NGD with ITRF</a:t>
            </a:r>
          </a:p>
        </p:txBody>
      </p:sp>
      <p:grpSp>
        <p:nvGrpSpPr>
          <p:cNvPr id="28" name="Group 27">
            <a:extLst>
              <a:ext uri="{FF2B5EF4-FFF2-40B4-BE49-F238E27FC236}">
                <a16:creationId xmlns:a16="http://schemas.microsoft.com/office/drawing/2014/main" id="{83562507-3218-E867-8703-DC281D61BC20}"/>
              </a:ext>
            </a:extLst>
          </p:cNvPr>
          <p:cNvGrpSpPr/>
          <p:nvPr/>
        </p:nvGrpSpPr>
        <p:grpSpPr>
          <a:xfrm>
            <a:off x="10070436" y="5671144"/>
            <a:ext cx="2531327" cy="1220833"/>
            <a:chOff x="0" y="5637167"/>
            <a:chExt cx="2531327" cy="1220833"/>
          </a:xfrm>
        </p:grpSpPr>
        <p:sp>
          <p:nvSpPr>
            <p:cNvPr id="33" name="Rectangle 32">
              <a:extLst>
                <a:ext uri="{FF2B5EF4-FFF2-40B4-BE49-F238E27FC236}">
                  <a16:creationId xmlns:a16="http://schemas.microsoft.com/office/drawing/2014/main" id="{9291648B-864E-205F-F997-201D8B82850C}"/>
                </a:ext>
              </a:extLst>
            </p:cNvPr>
            <p:cNvSpPr/>
            <p:nvPr/>
          </p:nvSpPr>
          <p:spPr>
            <a:xfrm>
              <a:off x="0" y="5637167"/>
              <a:ext cx="2531327" cy="1220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b="1"/>
            </a:p>
          </p:txBody>
        </p:sp>
        <p:sp>
          <p:nvSpPr>
            <p:cNvPr id="34" name="Text Box 2">
              <a:extLst>
                <a:ext uri="{FF2B5EF4-FFF2-40B4-BE49-F238E27FC236}">
                  <a16:creationId xmlns:a16="http://schemas.microsoft.com/office/drawing/2014/main" id="{15F9F845-16C1-1FAD-71A7-3F54230D5ECE}"/>
                </a:ext>
              </a:extLst>
            </p:cNvPr>
            <p:cNvSpPr txBox="1">
              <a:spLocks noChangeArrowheads="1"/>
            </p:cNvSpPr>
            <p:nvPr/>
          </p:nvSpPr>
          <p:spPr bwMode="auto">
            <a:xfrm>
              <a:off x="317604" y="5854065"/>
              <a:ext cx="1700767" cy="10039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r>
                <a:rPr lang="en-US" sz="2400" b="1">
                  <a:solidFill>
                    <a:srgbClr val="2792B8"/>
                  </a:solidFill>
                  <a:effectLst/>
                  <a:latin typeface="Roboto Condensed" panose="02000000000000000000" pitchFamily="2" charset="0"/>
                  <a:ea typeface="Georgia" panose="02040502050405020303" pitchFamily="18" charset="0"/>
                  <a:cs typeface="Open Sans Extrabold" panose="020B0606030504020204" pitchFamily="34" charset="0"/>
                </a:rPr>
                <a:t>STRONGER.</a:t>
              </a:r>
              <a:endParaRPr lang="en-DE" sz="1100" b="1">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a:p>
              <a:r>
                <a:rPr lang="en-US" sz="2400" b="1">
                  <a:solidFill>
                    <a:srgbClr val="2792B8"/>
                  </a:solidFill>
                  <a:effectLst/>
                  <a:latin typeface="Roboto Condensed" panose="02000000000000000000" pitchFamily="2" charset="0"/>
                  <a:ea typeface="Georgia" panose="02040502050405020303" pitchFamily="18" charset="0"/>
                  <a:cs typeface="Open Sans Extrabold" panose="020B0606030504020204" pitchFamily="34" charset="0"/>
                </a:rPr>
                <a:t>TOGETHER.</a:t>
              </a:r>
              <a:endParaRPr lang="en-DE" sz="1100" b="1">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p:txBody>
        </p:sp>
        <p:sp>
          <p:nvSpPr>
            <p:cNvPr id="35" name="Rectangle 34">
              <a:extLst>
                <a:ext uri="{FF2B5EF4-FFF2-40B4-BE49-F238E27FC236}">
                  <a16:creationId xmlns:a16="http://schemas.microsoft.com/office/drawing/2014/main" id="{A819B909-D5F5-F395-D099-9F8860C92C45}"/>
                </a:ext>
              </a:extLst>
            </p:cNvPr>
            <p:cNvSpPr/>
            <p:nvPr/>
          </p:nvSpPr>
          <p:spPr>
            <a:xfrm>
              <a:off x="421744" y="6618605"/>
              <a:ext cx="1411434" cy="52705"/>
            </a:xfrm>
            <a:prstGeom prst="rect">
              <a:avLst/>
            </a:prstGeom>
            <a:solidFill>
              <a:srgbClr val="2792B8"/>
            </a:solidFill>
            <a:ln>
              <a:solidFill>
                <a:srgbClr val="2792B8"/>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DE" b="1"/>
            </a:p>
          </p:txBody>
        </p:sp>
      </p:grpSp>
      <p:pic>
        <p:nvPicPr>
          <p:cNvPr id="13" name="Picture 12" descr="A logo with a circular design&#10;&#10;Description automatically generated with medium confidence">
            <a:extLst>
              <a:ext uri="{FF2B5EF4-FFF2-40B4-BE49-F238E27FC236}">
                <a16:creationId xmlns:a16="http://schemas.microsoft.com/office/drawing/2014/main" id="{910008CA-50B2-A379-05A1-F8212C5829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
        <p:nvSpPr>
          <p:cNvPr id="3" name="Trapezoid 83">
            <a:extLst>
              <a:ext uri="{FF2B5EF4-FFF2-40B4-BE49-F238E27FC236}">
                <a16:creationId xmlns:a16="http://schemas.microsoft.com/office/drawing/2014/main" id="{C236CC27-8BAD-A194-6127-749AFFE0ABA2}"/>
              </a:ext>
            </a:extLst>
          </p:cNvPr>
          <p:cNvSpPr/>
          <p:nvPr/>
        </p:nvSpPr>
        <p:spPr>
          <a:xfrm>
            <a:off x="4831684" y="1600875"/>
            <a:ext cx="6873016" cy="2991206"/>
          </a:xfrm>
          <a:prstGeom prst="trapezoid">
            <a:avLst>
              <a:gd name="adj" fmla="val 39191"/>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70" name="Ellipse 69">
            <a:extLst>
              <a:ext uri="{FF2B5EF4-FFF2-40B4-BE49-F238E27FC236}">
                <a16:creationId xmlns:a16="http://schemas.microsoft.com/office/drawing/2014/main" id="{440D67CD-4ECF-289D-F3EC-598DD4E5F863}"/>
              </a:ext>
            </a:extLst>
          </p:cNvPr>
          <p:cNvSpPr/>
          <p:nvPr/>
        </p:nvSpPr>
        <p:spPr>
          <a:xfrm>
            <a:off x="10782687" y="4035713"/>
            <a:ext cx="234618" cy="236682"/>
          </a:xfrm>
          <a:prstGeom prst="ellipse">
            <a:avLst/>
          </a:prstGeom>
          <a:solidFill>
            <a:srgbClr val="0F76E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68" name="Ellipse 67">
            <a:extLst>
              <a:ext uri="{FF2B5EF4-FFF2-40B4-BE49-F238E27FC236}">
                <a16:creationId xmlns:a16="http://schemas.microsoft.com/office/drawing/2014/main" id="{3FE925E6-0AD4-3D06-1AAC-29FB001CF70D}"/>
              </a:ext>
            </a:extLst>
          </p:cNvPr>
          <p:cNvSpPr/>
          <p:nvPr/>
        </p:nvSpPr>
        <p:spPr>
          <a:xfrm>
            <a:off x="5844812" y="3450779"/>
            <a:ext cx="234618" cy="236682"/>
          </a:xfrm>
          <a:prstGeom prst="ellipse">
            <a:avLst/>
          </a:prstGeom>
          <a:solidFill>
            <a:srgbClr val="0F76E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4" name="Ellipse 3">
            <a:extLst>
              <a:ext uri="{FF2B5EF4-FFF2-40B4-BE49-F238E27FC236}">
                <a16:creationId xmlns:a16="http://schemas.microsoft.com/office/drawing/2014/main" id="{2960C146-6933-8C7A-8AF5-F62B013B1F98}"/>
              </a:ext>
            </a:extLst>
          </p:cNvPr>
          <p:cNvSpPr/>
          <p:nvPr/>
        </p:nvSpPr>
        <p:spPr>
          <a:xfrm>
            <a:off x="8325671" y="2111353"/>
            <a:ext cx="234618" cy="236682"/>
          </a:xfrm>
          <a:prstGeom prst="ellipse">
            <a:avLst/>
          </a:prstGeom>
          <a:solidFill>
            <a:srgbClr val="0F76E7"/>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5" name="Multiplikationszeichen 50">
            <a:extLst>
              <a:ext uri="{FF2B5EF4-FFF2-40B4-BE49-F238E27FC236}">
                <a16:creationId xmlns:a16="http://schemas.microsoft.com/office/drawing/2014/main" id="{C72FB766-ABEE-A31B-7DE1-11C33D324759}"/>
              </a:ext>
            </a:extLst>
          </p:cNvPr>
          <p:cNvSpPr/>
          <p:nvPr/>
        </p:nvSpPr>
        <p:spPr>
          <a:xfrm>
            <a:off x="6992940" y="1813605"/>
            <a:ext cx="349577" cy="358815"/>
          </a:xfrm>
          <a:prstGeom prst="mathMultiply">
            <a:avLst>
              <a:gd name="adj1" fmla="val 57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6" name="Multiplikationszeichen 51">
            <a:extLst>
              <a:ext uri="{FF2B5EF4-FFF2-40B4-BE49-F238E27FC236}">
                <a16:creationId xmlns:a16="http://schemas.microsoft.com/office/drawing/2014/main" id="{73BD7509-109D-427D-4583-D14A4937E96B}"/>
              </a:ext>
            </a:extLst>
          </p:cNvPr>
          <p:cNvSpPr/>
          <p:nvPr/>
        </p:nvSpPr>
        <p:spPr>
          <a:xfrm>
            <a:off x="5792155" y="3389713"/>
            <a:ext cx="349577" cy="358815"/>
          </a:xfrm>
          <a:prstGeom prst="mathMultiply">
            <a:avLst>
              <a:gd name="adj1" fmla="val 57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9" name="Multiplikationszeichen 52">
            <a:extLst>
              <a:ext uri="{FF2B5EF4-FFF2-40B4-BE49-F238E27FC236}">
                <a16:creationId xmlns:a16="http://schemas.microsoft.com/office/drawing/2014/main" id="{EF5B7CBF-D0A8-EA8C-1C48-4B6349C4FB89}"/>
              </a:ext>
            </a:extLst>
          </p:cNvPr>
          <p:cNvSpPr/>
          <p:nvPr/>
        </p:nvSpPr>
        <p:spPr>
          <a:xfrm>
            <a:off x="10221562" y="2936787"/>
            <a:ext cx="349577" cy="358815"/>
          </a:xfrm>
          <a:prstGeom prst="mathMultiply">
            <a:avLst>
              <a:gd name="adj1" fmla="val 57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0" name="Multiplikationszeichen 53">
            <a:extLst>
              <a:ext uri="{FF2B5EF4-FFF2-40B4-BE49-F238E27FC236}">
                <a16:creationId xmlns:a16="http://schemas.microsoft.com/office/drawing/2014/main" id="{78A36334-42CE-C9AE-7234-EDB0684F8807}"/>
              </a:ext>
            </a:extLst>
          </p:cNvPr>
          <p:cNvSpPr/>
          <p:nvPr/>
        </p:nvSpPr>
        <p:spPr>
          <a:xfrm>
            <a:off x="7566984" y="2816698"/>
            <a:ext cx="349577" cy="358815"/>
          </a:xfrm>
          <a:prstGeom prst="mathMultiply">
            <a:avLst>
              <a:gd name="adj1" fmla="val 57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1" name="Multiplikationszeichen 59">
            <a:extLst>
              <a:ext uri="{FF2B5EF4-FFF2-40B4-BE49-F238E27FC236}">
                <a16:creationId xmlns:a16="http://schemas.microsoft.com/office/drawing/2014/main" id="{296C861B-6690-1CFE-538C-989938123761}"/>
              </a:ext>
            </a:extLst>
          </p:cNvPr>
          <p:cNvSpPr/>
          <p:nvPr/>
        </p:nvSpPr>
        <p:spPr>
          <a:xfrm>
            <a:off x="8268192" y="2050287"/>
            <a:ext cx="349577" cy="358815"/>
          </a:xfrm>
          <a:prstGeom prst="mathMultiply">
            <a:avLst>
              <a:gd name="adj1" fmla="val 57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2" name="Multiplikationszeichen 60">
            <a:extLst>
              <a:ext uri="{FF2B5EF4-FFF2-40B4-BE49-F238E27FC236}">
                <a16:creationId xmlns:a16="http://schemas.microsoft.com/office/drawing/2014/main" id="{400F487F-D396-D3F7-DD58-C806A5263382}"/>
              </a:ext>
            </a:extLst>
          </p:cNvPr>
          <p:cNvSpPr/>
          <p:nvPr/>
        </p:nvSpPr>
        <p:spPr>
          <a:xfrm>
            <a:off x="6878799" y="3917375"/>
            <a:ext cx="349577" cy="358815"/>
          </a:xfrm>
          <a:prstGeom prst="mathMultiply">
            <a:avLst>
              <a:gd name="adj1" fmla="val 57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4" name="Multiplikationszeichen 61">
            <a:extLst>
              <a:ext uri="{FF2B5EF4-FFF2-40B4-BE49-F238E27FC236}">
                <a16:creationId xmlns:a16="http://schemas.microsoft.com/office/drawing/2014/main" id="{8147572E-AB08-2838-A093-8FE473AF6471}"/>
              </a:ext>
            </a:extLst>
          </p:cNvPr>
          <p:cNvSpPr/>
          <p:nvPr/>
        </p:nvSpPr>
        <p:spPr>
          <a:xfrm>
            <a:off x="10725208" y="3977984"/>
            <a:ext cx="349577" cy="358815"/>
          </a:xfrm>
          <a:prstGeom prst="mathMultiply">
            <a:avLst>
              <a:gd name="adj1" fmla="val 57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5" name="Multiplikationszeichen 62">
            <a:extLst>
              <a:ext uri="{FF2B5EF4-FFF2-40B4-BE49-F238E27FC236}">
                <a16:creationId xmlns:a16="http://schemas.microsoft.com/office/drawing/2014/main" id="{0EA38E93-7BF0-2D07-B505-7EE206844708}"/>
              </a:ext>
            </a:extLst>
          </p:cNvPr>
          <p:cNvSpPr/>
          <p:nvPr/>
        </p:nvSpPr>
        <p:spPr>
          <a:xfrm>
            <a:off x="6182394" y="2466414"/>
            <a:ext cx="349577" cy="358815"/>
          </a:xfrm>
          <a:prstGeom prst="mathMultiply">
            <a:avLst>
              <a:gd name="adj1" fmla="val 57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6" name="Multiplikationszeichen 63">
            <a:extLst>
              <a:ext uri="{FF2B5EF4-FFF2-40B4-BE49-F238E27FC236}">
                <a16:creationId xmlns:a16="http://schemas.microsoft.com/office/drawing/2014/main" id="{D8E3AEEE-004A-66DF-52D7-E4F2CA0156E0}"/>
              </a:ext>
            </a:extLst>
          </p:cNvPr>
          <p:cNvSpPr/>
          <p:nvPr/>
        </p:nvSpPr>
        <p:spPr>
          <a:xfrm>
            <a:off x="8749399" y="3365935"/>
            <a:ext cx="349577" cy="358815"/>
          </a:xfrm>
          <a:prstGeom prst="mathMultiply">
            <a:avLst>
              <a:gd name="adj1" fmla="val 57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7" name="Multiplikationszeichen 64">
            <a:extLst>
              <a:ext uri="{FF2B5EF4-FFF2-40B4-BE49-F238E27FC236}">
                <a16:creationId xmlns:a16="http://schemas.microsoft.com/office/drawing/2014/main" id="{4C2D760B-601D-5E5C-895D-CCFBCBCB874A}"/>
              </a:ext>
            </a:extLst>
          </p:cNvPr>
          <p:cNvSpPr/>
          <p:nvPr/>
        </p:nvSpPr>
        <p:spPr>
          <a:xfrm>
            <a:off x="9497548" y="3987972"/>
            <a:ext cx="349577" cy="358815"/>
          </a:xfrm>
          <a:prstGeom prst="mathMultiply">
            <a:avLst>
              <a:gd name="adj1" fmla="val 57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8" name="Multiplikationszeichen 65">
            <a:extLst>
              <a:ext uri="{FF2B5EF4-FFF2-40B4-BE49-F238E27FC236}">
                <a16:creationId xmlns:a16="http://schemas.microsoft.com/office/drawing/2014/main" id="{74BAF8DD-E5EE-3FD3-ACC2-1A22BF9215C0}"/>
              </a:ext>
            </a:extLst>
          </p:cNvPr>
          <p:cNvSpPr/>
          <p:nvPr/>
        </p:nvSpPr>
        <p:spPr>
          <a:xfrm>
            <a:off x="9488993" y="1761493"/>
            <a:ext cx="349577" cy="358815"/>
          </a:xfrm>
          <a:prstGeom prst="mathMultiply">
            <a:avLst>
              <a:gd name="adj1" fmla="val 57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9" name="Multiplikationszeichen 66">
            <a:extLst>
              <a:ext uri="{FF2B5EF4-FFF2-40B4-BE49-F238E27FC236}">
                <a16:creationId xmlns:a16="http://schemas.microsoft.com/office/drawing/2014/main" id="{8221896F-E8EC-F052-BBF0-D2B9E5DC3D2E}"/>
              </a:ext>
            </a:extLst>
          </p:cNvPr>
          <p:cNvSpPr/>
          <p:nvPr/>
        </p:nvSpPr>
        <p:spPr>
          <a:xfrm>
            <a:off x="8924188" y="2663553"/>
            <a:ext cx="349577" cy="358815"/>
          </a:xfrm>
          <a:prstGeom prst="mathMultiply">
            <a:avLst>
              <a:gd name="adj1" fmla="val 57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0" name="Multiplikationszeichen 77">
            <a:extLst>
              <a:ext uri="{FF2B5EF4-FFF2-40B4-BE49-F238E27FC236}">
                <a16:creationId xmlns:a16="http://schemas.microsoft.com/office/drawing/2014/main" id="{624F502D-E335-AF51-FCB3-40DFC88D6876}"/>
              </a:ext>
            </a:extLst>
          </p:cNvPr>
          <p:cNvSpPr/>
          <p:nvPr/>
        </p:nvSpPr>
        <p:spPr>
          <a:xfrm>
            <a:off x="9536637" y="2391330"/>
            <a:ext cx="349577" cy="358815"/>
          </a:xfrm>
          <a:prstGeom prst="mathMultiply">
            <a:avLst>
              <a:gd name="adj1" fmla="val 57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1" name="Multiplikationszeichen 38">
            <a:extLst>
              <a:ext uri="{FF2B5EF4-FFF2-40B4-BE49-F238E27FC236}">
                <a16:creationId xmlns:a16="http://schemas.microsoft.com/office/drawing/2014/main" id="{90B9CAF9-F364-8FB7-07B9-50C06351973D}"/>
              </a:ext>
            </a:extLst>
          </p:cNvPr>
          <p:cNvSpPr/>
          <p:nvPr/>
        </p:nvSpPr>
        <p:spPr>
          <a:xfrm>
            <a:off x="6182394" y="2466414"/>
            <a:ext cx="349577" cy="358815"/>
          </a:xfrm>
          <a:prstGeom prst="mathMultiply">
            <a:avLst>
              <a:gd name="adj1" fmla="val 57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47" name="Multiplikationszeichen 46">
            <a:extLst>
              <a:ext uri="{FF2B5EF4-FFF2-40B4-BE49-F238E27FC236}">
                <a16:creationId xmlns:a16="http://schemas.microsoft.com/office/drawing/2014/main" id="{F18066B1-CA79-5484-4ECD-4518FF10B4B3}"/>
              </a:ext>
            </a:extLst>
          </p:cNvPr>
          <p:cNvSpPr/>
          <p:nvPr/>
        </p:nvSpPr>
        <p:spPr>
          <a:xfrm>
            <a:off x="671456" y="2148760"/>
            <a:ext cx="349577" cy="358815"/>
          </a:xfrm>
          <a:prstGeom prst="mathMultiply">
            <a:avLst>
              <a:gd name="adj1" fmla="val 579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48" name="Textfeld 47">
            <a:extLst>
              <a:ext uri="{FF2B5EF4-FFF2-40B4-BE49-F238E27FC236}">
                <a16:creationId xmlns:a16="http://schemas.microsoft.com/office/drawing/2014/main" id="{D561904B-5F9A-4EB5-D2F3-9B5BCE4B39FB}"/>
              </a:ext>
            </a:extLst>
          </p:cNvPr>
          <p:cNvSpPr txBox="1"/>
          <p:nvPr/>
        </p:nvSpPr>
        <p:spPr>
          <a:xfrm>
            <a:off x="1087926" y="2148760"/>
            <a:ext cx="3619385" cy="1477328"/>
          </a:xfrm>
          <a:prstGeom prst="rect">
            <a:avLst/>
          </a:prstGeom>
          <a:noFill/>
        </p:spPr>
        <p:txBody>
          <a:bodyPr wrap="square" rtlCol="0">
            <a:spAutoFit/>
          </a:bodyPr>
          <a:lstStyle/>
          <a:p>
            <a:pPr marL="285750" marR="0" lvl="0" indent="-285750" defTabSz="914400" rtl="0" eaLnBrk="1" fontAlgn="auto" latinLnBrk="0" hangingPunct="1">
              <a:lnSpc>
                <a:spcPct val="100000"/>
              </a:lnSpc>
              <a:spcBef>
                <a:spcPts val="0"/>
              </a:spcBef>
              <a:spcAft>
                <a:spcPts val="0"/>
              </a:spcAft>
              <a:buClrTx/>
              <a:buSzTx/>
              <a:buFontTx/>
              <a:buChar char="-"/>
              <a:tabLst/>
              <a:defRPr/>
            </a:pPr>
            <a:r>
              <a:rPr kumimoji="0" lang="en-GB" sz="1800" b="0" i="0" u="none" strike="noStrike" kern="1200" cap="none" spc="0" normalizeH="0" baseline="0" noProof="0" dirty="0">
                <a:ln>
                  <a:noFill/>
                </a:ln>
                <a:solidFill>
                  <a:prstClr val="black"/>
                </a:solidFill>
                <a:effectLst/>
                <a:uLnTx/>
                <a:uFillTx/>
                <a:ea typeface="+mn-ea"/>
                <a:cs typeface="+mn-cs"/>
              </a:rPr>
              <a:t>National GNSS CORS </a:t>
            </a:r>
          </a:p>
          <a:p>
            <a:pPr marL="285750" marR="0" lvl="0" indent="-285750" defTabSz="914400" rtl="0" eaLnBrk="1" fontAlgn="auto" latinLnBrk="0" hangingPunct="1">
              <a:lnSpc>
                <a:spcPct val="100000"/>
              </a:lnSpc>
              <a:spcBef>
                <a:spcPts val="0"/>
              </a:spcBef>
              <a:spcAft>
                <a:spcPts val="0"/>
              </a:spcAft>
              <a:buClrTx/>
              <a:buSzTx/>
              <a:buFontTx/>
              <a:buChar char="-"/>
              <a:tabLst/>
              <a:defRPr/>
            </a:pPr>
            <a:endParaRPr kumimoji="0" lang="en-GB" sz="1800" b="0" i="0" u="none" strike="noStrike" kern="1200" cap="none" spc="0" normalizeH="0" baseline="0" noProof="0" dirty="0">
              <a:ln>
                <a:noFill/>
              </a:ln>
              <a:solidFill>
                <a:prstClr val="black"/>
              </a:solidFill>
              <a:effectLst/>
              <a:uLnTx/>
              <a:uFillTx/>
              <a:ea typeface="+mn-ea"/>
              <a:cs typeface="+mn-cs"/>
            </a:endParaRPr>
          </a:p>
          <a:p>
            <a:pPr marL="285750" marR="0" lvl="0" indent="-285750" defTabSz="914400" rtl="0" eaLnBrk="1" fontAlgn="auto" latinLnBrk="0" hangingPunct="1">
              <a:lnSpc>
                <a:spcPct val="100000"/>
              </a:lnSpc>
              <a:spcBef>
                <a:spcPts val="0"/>
              </a:spcBef>
              <a:spcAft>
                <a:spcPts val="0"/>
              </a:spcAft>
              <a:buClrTx/>
              <a:buSzTx/>
              <a:buFontTx/>
              <a:buChar char="-"/>
              <a:tabLst/>
              <a:defRPr/>
            </a:pPr>
            <a:r>
              <a:rPr kumimoji="0" lang="en-GB" sz="1800" b="0" i="0" u="none" strike="noStrike" kern="1200" cap="none" spc="0" normalizeH="0" baseline="0" noProof="0" dirty="0">
                <a:ln>
                  <a:noFill/>
                </a:ln>
                <a:solidFill>
                  <a:prstClr val="black"/>
                </a:solidFill>
                <a:effectLst/>
                <a:uLnTx/>
                <a:uFillTx/>
                <a:ea typeface="+mn-ea"/>
                <a:cs typeface="+mn-cs"/>
              </a:rPr>
              <a:t>GNSS CORS included in International or regional reference frame</a:t>
            </a:r>
          </a:p>
        </p:txBody>
      </p:sp>
      <p:sp>
        <p:nvSpPr>
          <p:cNvPr id="49" name="Ellipse 48">
            <a:extLst>
              <a:ext uri="{FF2B5EF4-FFF2-40B4-BE49-F238E27FC236}">
                <a16:creationId xmlns:a16="http://schemas.microsoft.com/office/drawing/2014/main" id="{8FC1F6AB-0CD3-8CDB-5521-C0779991E574}"/>
              </a:ext>
            </a:extLst>
          </p:cNvPr>
          <p:cNvSpPr/>
          <p:nvPr/>
        </p:nvSpPr>
        <p:spPr>
          <a:xfrm>
            <a:off x="728935" y="2782076"/>
            <a:ext cx="234618" cy="236682"/>
          </a:xfrm>
          <a:prstGeom prst="ellipse">
            <a:avLst/>
          </a:prstGeom>
          <a:solidFill>
            <a:srgbClr val="0F76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Tree>
    <p:extLst>
      <p:ext uri="{BB962C8B-B14F-4D97-AF65-F5344CB8AC3E}">
        <p14:creationId xmlns:p14="http://schemas.microsoft.com/office/powerpoint/2010/main" val="4161227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D0815-5DB5-70F2-99B3-81763104492A}"/>
            </a:ext>
          </a:extLst>
        </p:cNvPr>
        <p:cNvGrpSpPr/>
        <p:nvPr/>
      </p:nvGrpSpPr>
      <p:grpSpPr>
        <a:xfrm>
          <a:off x="0" y="0"/>
          <a:ext cx="0" cy="0"/>
          <a:chOff x="0" y="0"/>
          <a:chExt cx="0" cy="0"/>
        </a:xfrm>
      </p:grpSpPr>
      <p:sp>
        <p:nvSpPr>
          <p:cNvPr id="39" name="Title 2">
            <a:extLst>
              <a:ext uri="{FF2B5EF4-FFF2-40B4-BE49-F238E27FC236}">
                <a16:creationId xmlns:a16="http://schemas.microsoft.com/office/drawing/2014/main" id="{39403AD5-6A1B-ACF7-5231-32B39B14C2FE}"/>
              </a:ext>
            </a:extLst>
          </p:cNvPr>
          <p:cNvSpPr txBox="1">
            <a:spLocks/>
          </p:cNvSpPr>
          <p:nvPr/>
        </p:nvSpPr>
        <p:spPr>
          <a:xfrm>
            <a:off x="-1" y="1047"/>
            <a:ext cx="7902499"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b="1" dirty="0">
                <a:solidFill>
                  <a:schemeClr val="bg1"/>
                </a:solidFill>
                <a:latin typeface="Calibri" panose="020F0502020204030204" pitchFamily="34" charset="0"/>
                <a:cs typeface="Calibri" panose="020F0502020204030204" pitchFamily="34" charset="0"/>
              </a:rPr>
              <a:t>Site selection process</a:t>
            </a:r>
          </a:p>
        </p:txBody>
      </p:sp>
      <p:grpSp>
        <p:nvGrpSpPr>
          <p:cNvPr id="28" name="Group 27">
            <a:extLst>
              <a:ext uri="{FF2B5EF4-FFF2-40B4-BE49-F238E27FC236}">
                <a16:creationId xmlns:a16="http://schemas.microsoft.com/office/drawing/2014/main" id="{F9515C8B-75EF-0DFE-7B6E-BFDAA633A659}"/>
              </a:ext>
            </a:extLst>
          </p:cNvPr>
          <p:cNvGrpSpPr/>
          <p:nvPr/>
        </p:nvGrpSpPr>
        <p:grpSpPr>
          <a:xfrm>
            <a:off x="10070436" y="5671144"/>
            <a:ext cx="2531327" cy="1220833"/>
            <a:chOff x="0" y="5637167"/>
            <a:chExt cx="2531327" cy="1220833"/>
          </a:xfrm>
        </p:grpSpPr>
        <p:sp>
          <p:nvSpPr>
            <p:cNvPr id="33" name="Rectangle 32">
              <a:extLst>
                <a:ext uri="{FF2B5EF4-FFF2-40B4-BE49-F238E27FC236}">
                  <a16:creationId xmlns:a16="http://schemas.microsoft.com/office/drawing/2014/main" id="{5910FE1A-CB00-2254-C6E5-38BCB243666B}"/>
                </a:ext>
              </a:extLst>
            </p:cNvPr>
            <p:cNvSpPr/>
            <p:nvPr/>
          </p:nvSpPr>
          <p:spPr>
            <a:xfrm>
              <a:off x="0" y="5637167"/>
              <a:ext cx="2531327" cy="1220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b="1"/>
            </a:p>
          </p:txBody>
        </p:sp>
        <p:sp>
          <p:nvSpPr>
            <p:cNvPr id="34" name="Text Box 2">
              <a:extLst>
                <a:ext uri="{FF2B5EF4-FFF2-40B4-BE49-F238E27FC236}">
                  <a16:creationId xmlns:a16="http://schemas.microsoft.com/office/drawing/2014/main" id="{6FC73845-BF2A-7772-AA43-E30C5717A439}"/>
                </a:ext>
              </a:extLst>
            </p:cNvPr>
            <p:cNvSpPr txBox="1">
              <a:spLocks noChangeArrowheads="1"/>
            </p:cNvSpPr>
            <p:nvPr/>
          </p:nvSpPr>
          <p:spPr bwMode="auto">
            <a:xfrm>
              <a:off x="317604" y="5854065"/>
              <a:ext cx="1700767" cy="10039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r>
                <a:rPr lang="en-US" sz="2400" b="1">
                  <a:solidFill>
                    <a:srgbClr val="2792B8"/>
                  </a:solidFill>
                  <a:effectLst/>
                  <a:latin typeface="Roboto Condensed" panose="02000000000000000000" pitchFamily="2" charset="0"/>
                  <a:ea typeface="Georgia" panose="02040502050405020303" pitchFamily="18" charset="0"/>
                  <a:cs typeface="Open Sans Extrabold" panose="020B0606030504020204" pitchFamily="34" charset="0"/>
                </a:rPr>
                <a:t>STRONGER.</a:t>
              </a:r>
              <a:endParaRPr lang="en-DE" sz="1100" b="1">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a:p>
              <a:r>
                <a:rPr lang="en-US" sz="2400" b="1">
                  <a:solidFill>
                    <a:srgbClr val="2792B8"/>
                  </a:solidFill>
                  <a:effectLst/>
                  <a:latin typeface="Roboto Condensed" panose="02000000000000000000" pitchFamily="2" charset="0"/>
                  <a:ea typeface="Georgia" panose="02040502050405020303" pitchFamily="18" charset="0"/>
                  <a:cs typeface="Open Sans Extrabold" panose="020B0606030504020204" pitchFamily="34" charset="0"/>
                </a:rPr>
                <a:t>TOGETHER.</a:t>
              </a:r>
              <a:endParaRPr lang="en-DE" sz="1100" b="1">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p:txBody>
        </p:sp>
        <p:sp>
          <p:nvSpPr>
            <p:cNvPr id="35" name="Rectangle 34">
              <a:extLst>
                <a:ext uri="{FF2B5EF4-FFF2-40B4-BE49-F238E27FC236}">
                  <a16:creationId xmlns:a16="http://schemas.microsoft.com/office/drawing/2014/main" id="{2BA88CD5-99C2-2EEF-8578-853F49B13509}"/>
                </a:ext>
              </a:extLst>
            </p:cNvPr>
            <p:cNvSpPr/>
            <p:nvPr/>
          </p:nvSpPr>
          <p:spPr>
            <a:xfrm>
              <a:off x="421744" y="6618605"/>
              <a:ext cx="1411434" cy="52705"/>
            </a:xfrm>
            <a:prstGeom prst="rect">
              <a:avLst/>
            </a:prstGeom>
            <a:solidFill>
              <a:srgbClr val="2792B8"/>
            </a:solidFill>
            <a:ln>
              <a:solidFill>
                <a:srgbClr val="2792B8"/>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DE" b="1"/>
            </a:p>
          </p:txBody>
        </p:sp>
      </p:grpSp>
      <p:pic>
        <p:nvPicPr>
          <p:cNvPr id="13" name="Picture 12" descr="A logo with a circular design&#10;&#10;Description automatically generated with medium confidence">
            <a:extLst>
              <a:ext uri="{FF2B5EF4-FFF2-40B4-BE49-F238E27FC236}">
                <a16:creationId xmlns:a16="http://schemas.microsoft.com/office/drawing/2014/main" id="{9CD3E186-5F23-36CA-ABE6-279DAD99B8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pic>
        <p:nvPicPr>
          <p:cNvPr id="1026" name="Picture 2" descr="Project Image">
            <a:extLst>
              <a:ext uri="{FF2B5EF4-FFF2-40B4-BE49-F238E27FC236}">
                <a16:creationId xmlns:a16="http://schemas.microsoft.com/office/drawing/2014/main" id="{6F73A8F0-F97A-8F16-413D-BED12AFFA2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295" y="827196"/>
            <a:ext cx="6321420" cy="55246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7C9469F-3CD0-41A2-E212-5C2747DDA143}"/>
              </a:ext>
            </a:extLst>
          </p:cNvPr>
          <p:cNvSpPr txBox="1"/>
          <p:nvPr/>
        </p:nvSpPr>
        <p:spPr>
          <a:xfrm>
            <a:off x="3087976" y="6462980"/>
            <a:ext cx="6301702" cy="307777"/>
          </a:xfrm>
          <a:prstGeom prst="rect">
            <a:avLst/>
          </a:prstGeom>
          <a:noFill/>
        </p:spPr>
        <p:txBody>
          <a:bodyPr wrap="square">
            <a:spAutoFit/>
          </a:bodyPr>
          <a:lstStyle/>
          <a:p>
            <a:r>
              <a:rPr lang="en-DE" sz="1400" dirty="0"/>
              <a:t>https://epncb.oma.be/_productsservices/ReferenceFrame/Tool.php</a:t>
            </a:r>
          </a:p>
        </p:txBody>
      </p:sp>
      <p:pic>
        <p:nvPicPr>
          <p:cNvPr id="22" name="Picture 21">
            <a:extLst>
              <a:ext uri="{FF2B5EF4-FFF2-40B4-BE49-F238E27FC236}">
                <a16:creationId xmlns:a16="http://schemas.microsoft.com/office/drawing/2014/main" id="{171CFCC7-1DB4-76DC-1F0C-0658286C13CA}"/>
              </a:ext>
            </a:extLst>
          </p:cNvPr>
          <p:cNvPicPr>
            <a:picLocks noChangeAspect="1"/>
          </p:cNvPicPr>
          <p:nvPr/>
        </p:nvPicPr>
        <p:blipFill>
          <a:blip r:embed="rId5"/>
          <a:stretch>
            <a:fillRect/>
          </a:stretch>
        </p:blipFill>
        <p:spPr>
          <a:xfrm>
            <a:off x="6792718" y="1923392"/>
            <a:ext cx="5193919" cy="3525539"/>
          </a:xfrm>
          <a:prstGeom prst="rect">
            <a:avLst/>
          </a:prstGeom>
        </p:spPr>
      </p:pic>
    </p:spTree>
    <p:extLst>
      <p:ext uri="{BB962C8B-B14F-4D97-AF65-F5344CB8AC3E}">
        <p14:creationId xmlns:p14="http://schemas.microsoft.com/office/powerpoint/2010/main" val="311687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6177E34F-564E-F4F6-DF9D-893B631CAA23}"/>
              </a:ext>
            </a:extLst>
          </p:cNvPr>
          <p:cNvSpPr txBox="1">
            <a:spLocks/>
          </p:cNvSpPr>
          <p:nvPr/>
        </p:nvSpPr>
        <p:spPr>
          <a:xfrm>
            <a:off x="-1" y="1047"/>
            <a:ext cx="9701562"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bg1"/>
                </a:solidFill>
                <a:latin typeface="Calibri" panose="020F0502020204030204" pitchFamily="34" charset="0"/>
                <a:cs typeface="Calibri" panose="020F0502020204030204" pitchFamily="34" charset="0"/>
              </a:rPr>
              <a:t>IGS20 sites</a:t>
            </a:r>
          </a:p>
        </p:txBody>
      </p:sp>
      <p:sp>
        <p:nvSpPr>
          <p:cNvPr id="3" name="Content Placeholder 2">
            <a:extLst>
              <a:ext uri="{FF2B5EF4-FFF2-40B4-BE49-F238E27FC236}">
                <a16:creationId xmlns:a16="http://schemas.microsoft.com/office/drawing/2014/main" id="{CDE78C82-3363-F44A-D3F6-BA54077BD0AF}"/>
              </a:ext>
            </a:extLst>
          </p:cNvPr>
          <p:cNvSpPr>
            <a:spLocks noGrp="1"/>
          </p:cNvSpPr>
          <p:nvPr>
            <p:ph idx="1"/>
          </p:nvPr>
        </p:nvSpPr>
        <p:spPr/>
        <p:txBody>
          <a:bodyPr/>
          <a:lstStyle/>
          <a:p>
            <a:endParaRPr lang="en-DE" dirty="0"/>
          </a:p>
        </p:txBody>
      </p:sp>
      <p:pic>
        <p:nvPicPr>
          <p:cNvPr id="4" name="Picture 3">
            <a:extLst>
              <a:ext uri="{FF2B5EF4-FFF2-40B4-BE49-F238E27FC236}">
                <a16:creationId xmlns:a16="http://schemas.microsoft.com/office/drawing/2014/main" id="{8A261EF0-FF49-F479-24D2-E413631C6072}"/>
              </a:ext>
            </a:extLst>
          </p:cNvPr>
          <p:cNvPicPr>
            <a:picLocks noChangeAspect="1"/>
          </p:cNvPicPr>
          <p:nvPr/>
        </p:nvPicPr>
        <p:blipFill>
          <a:blip r:embed="rId2"/>
          <a:stretch>
            <a:fillRect/>
          </a:stretch>
        </p:blipFill>
        <p:spPr>
          <a:xfrm>
            <a:off x="1359552" y="1186551"/>
            <a:ext cx="9472895" cy="5435267"/>
          </a:xfrm>
          <a:prstGeom prst="rect">
            <a:avLst/>
          </a:prstGeom>
        </p:spPr>
      </p:pic>
      <p:grpSp>
        <p:nvGrpSpPr>
          <p:cNvPr id="2" name="Group 1">
            <a:extLst>
              <a:ext uri="{FF2B5EF4-FFF2-40B4-BE49-F238E27FC236}">
                <a16:creationId xmlns:a16="http://schemas.microsoft.com/office/drawing/2014/main" id="{B03A016A-1208-CD32-A4DD-B1B8894BA623}"/>
              </a:ext>
            </a:extLst>
          </p:cNvPr>
          <p:cNvGrpSpPr/>
          <p:nvPr/>
        </p:nvGrpSpPr>
        <p:grpSpPr>
          <a:xfrm>
            <a:off x="10070436" y="5671144"/>
            <a:ext cx="2531327" cy="1220833"/>
            <a:chOff x="0" y="5637167"/>
            <a:chExt cx="2531327" cy="1220833"/>
          </a:xfrm>
        </p:grpSpPr>
        <p:sp>
          <p:nvSpPr>
            <p:cNvPr id="5" name="Rectangle 4">
              <a:extLst>
                <a:ext uri="{FF2B5EF4-FFF2-40B4-BE49-F238E27FC236}">
                  <a16:creationId xmlns:a16="http://schemas.microsoft.com/office/drawing/2014/main" id="{5DB79BFB-9EDF-101C-56BA-B06A84D9D8ED}"/>
                </a:ext>
              </a:extLst>
            </p:cNvPr>
            <p:cNvSpPr/>
            <p:nvPr/>
          </p:nvSpPr>
          <p:spPr>
            <a:xfrm>
              <a:off x="0" y="5637167"/>
              <a:ext cx="2531327" cy="12208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b="1"/>
            </a:p>
          </p:txBody>
        </p:sp>
        <p:sp>
          <p:nvSpPr>
            <p:cNvPr id="6" name="Text Box 2">
              <a:extLst>
                <a:ext uri="{FF2B5EF4-FFF2-40B4-BE49-F238E27FC236}">
                  <a16:creationId xmlns:a16="http://schemas.microsoft.com/office/drawing/2014/main" id="{99BD90F5-5E83-D66B-1ECF-9E1F1C9A8C69}"/>
                </a:ext>
              </a:extLst>
            </p:cNvPr>
            <p:cNvSpPr txBox="1">
              <a:spLocks noChangeArrowheads="1"/>
            </p:cNvSpPr>
            <p:nvPr/>
          </p:nvSpPr>
          <p:spPr bwMode="auto">
            <a:xfrm>
              <a:off x="317604" y="5854065"/>
              <a:ext cx="1700767" cy="10039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r>
                <a:rPr lang="en-US" sz="2400" b="1">
                  <a:solidFill>
                    <a:srgbClr val="2792B8"/>
                  </a:solidFill>
                  <a:effectLst/>
                  <a:latin typeface="Roboto Condensed" panose="02000000000000000000" pitchFamily="2" charset="0"/>
                  <a:ea typeface="Georgia" panose="02040502050405020303" pitchFamily="18" charset="0"/>
                  <a:cs typeface="Open Sans Extrabold" panose="020B0606030504020204" pitchFamily="34" charset="0"/>
                </a:rPr>
                <a:t>STRONGER.</a:t>
              </a:r>
              <a:endParaRPr lang="en-DE" sz="1100" b="1">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a:p>
              <a:r>
                <a:rPr lang="en-US" sz="2400" b="1">
                  <a:solidFill>
                    <a:srgbClr val="2792B8"/>
                  </a:solidFill>
                  <a:effectLst/>
                  <a:latin typeface="Roboto Condensed" panose="02000000000000000000" pitchFamily="2" charset="0"/>
                  <a:ea typeface="Georgia" panose="02040502050405020303" pitchFamily="18" charset="0"/>
                  <a:cs typeface="Open Sans Extrabold" panose="020B0606030504020204" pitchFamily="34" charset="0"/>
                </a:rPr>
                <a:t>TOGETHER.</a:t>
              </a:r>
              <a:endParaRPr lang="en-DE" sz="1100" b="1">
                <a:solidFill>
                  <a:srgbClr val="2792B8"/>
                </a:solidFill>
                <a:effectLst/>
                <a:latin typeface="Georgia" panose="02040502050405020303" pitchFamily="18" charset="0"/>
                <a:ea typeface="Georgia" panose="02040502050405020303" pitchFamily="18" charset="0"/>
                <a:cs typeface="Georgia" panose="02040502050405020303" pitchFamily="18" charset="0"/>
              </a:endParaRPr>
            </a:p>
          </p:txBody>
        </p:sp>
        <p:sp>
          <p:nvSpPr>
            <p:cNvPr id="7" name="Rectangle 6">
              <a:extLst>
                <a:ext uri="{FF2B5EF4-FFF2-40B4-BE49-F238E27FC236}">
                  <a16:creationId xmlns:a16="http://schemas.microsoft.com/office/drawing/2014/main" id="{5451D2D4-764A-20E7-B8A1-535C482ACF0B}"/>
                </a:ext>
              </a:extLst>
            </p:cNvPr>
            <p:cNvSpPr/>
            <p:nvPr/>
          </p:nvSpPr>
          <p:spPr>
            <a:xfrm>
              <a:off x="421744" y="6618605"/>
              <a:ext cx="1411434" cy="52705"/>
            </a:xfrm>
            <a:prstGeom prst="rect">
              <a:avLst/>
            </a:prstGeom>
            <a:solidFill>
              <a:srgbClr val="2792B8"/>
            </a:solidFill>
            <a:ln>
              <a:solidFill>
                <a:srgbClr val="2792B8"/>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DE" b="1"/>
            </a:p>
          </p:txBody>
        </p:sp>
      </p:grpSp>
      <p:pic>
        <p:nvPicPr>
          <p:cNvPr id="9" name="Picture 8" descr="A logo with a circular design&#10;&#10;Description automatically generated with medium confidence">
            <a:extLst>
              <a:ext uri="{FF2B5EF4-FFF2-40B4-BE49-F238E27FC236}">
                <a16:creationId xmlns:a16="http://schemas.microsoft.com/office/drawing/2014/main" id="{04EBF17D-2B85-9561-748F-1A3656AD95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Tree>
    <p:extLst>
      <p:ext uri="{BB962C8B-B14F-4D97-AF65-F5344CB8AC3E}">
        <p14:creationId xmlns:p14="http://schemas.microsoft.com/office/powerpoint/2010/main" val="3700102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9D37A-BE3C-A69D-6218-E15CD45BFF24}"/>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91F7F60-39AC-A6F8-5184-3180876B7C1A}"/>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331"/>
          <a:stretch/>
        </p:blipFill>
        <p:spPr>
          <a:xfrm>
            <a:off x="240043" y="1032866"/>
            <a:ext cx="6240000" cy="5180444"/>
          </a:xfrm>
        </p:spPr>
      </p:pic>
      <p:sp>
        <p:nvSpPr>
          <p:cNvPr id="7" name="TextBox 6">
            <a:extLst>
              <a:ext uri="{FF2B5EF4-FFF2-40B4-BE49-F238E27FC236}">
                <a16:creationId xmlns:a16="http://schemas.microsoft.com/office/drawing/2014/main" id="{35212429-4335-9BC7-EAE4-C978FB3C08A7}"/>
              </a:ext>
            </a:extLst>
          </p:cNvPr>
          <p:cNvSpPr txBox="1"/>
          <p:nvPr/>
        </p:nvSpPr>
        <p:spPr>
          <a:xfrm>
            <a:off x="6672064" y="967095"/>
            <a:ext cx="5184576" cy="5632311"/>
          </a:xfrm>
          <a:prstGeom prst="rect">
            <a:avLst/>
          </a:prstGeom>
          <a:noFill/>
        </p:spPr>
        <p:txBody>
          <a:bodyPr wrap="square" rtlCol="0">
            <a:spAutoFit/>
          </a:bodyPr>
          <a:lstStyle/>
          <a:p>
            <a:pPr marL="380990" indent="-380990">
              <a:buFont typeface="Arial" panose="020B0604020202020204" pitchFamily="34" charset="0"/>
              <a:buChar char="•"/>
            </a:pPr>
            <a:r>
              <a:rPr lang="en-AU" sz="2400" dirty="0"/>
              <a:t>Continuously estimated from:</a:t>
            </a:r>
          </a:p>
          <a:p>
            <a:pPr marL="838190" lvl="1" indent="-380990">
              <a:buFont typeface="Arial" panose="020B0604020202020204" pitchFamily="34" charset="0"/>
              <a:buChar char="•"/>
            </a:pPr>
            <a:r>
              <a:rPr lang="en-AU" sz="2400" dirty="0"/>
              <a:t>Weekly solutions combined from daily GNSS analysis</a:t>
            </a:r>
          </a:p>
          <a:p>
            <a:pPr marL="838190" lvl="1" indent="-380990">
              <a:buFont typeface="Arial" panose="020B0604020202020204" pitchFamily="34" charset="0"/>
              <a:buChar char="•"/>
            </a:pPr>
            <a:r>
              <a:rPr lang="en-AU" sz="2400" dirty="0"/>
              <a:t>Aligned to IGb14</a:t>
            </a:r>
          </a:p>
          <a:p>
            <a:pPr marL="838190" lvl="1" indent="-380990">
              <a:buFont typeface="Arial" panose="020B0604020202020204" pitchFamily="34" charset="0"/>
              <a:buChar char="•"/>
            </a:pPr>
            <a:r>
              <a:rPr lang="en-AU" sz="2400" dirty="0"/>
              <a:t>Cumulative solution combines weekly solutions from 1994 </a:t>
            </a:r>
          </a:p>
          <a:p>
            <a:pPr marL="838190" lvl="1" indent="-380990">
              <a:buFont typeface="Arial" panose="020B0604020202020204" pitchFamily="34" charset="0"/>
              <a:buChar char="•"/>
            </a:pPr>
            <a:r>
              <a:rPr lang="en-AU" sz="2400" dirty="0"/>
              <a:t>Full variance matrix</a:t>
            </a:r>
          </a:p>
          <a:p>
            <a:pPr marL="838190" lvl="1" indent="-380990">
              <a:buFont typeface="Arial" panose="020B0604020202020204" pitchFamily="34" charset="0"/>
              <a:buChar char="•"/>
            </a:pPr>
            <a:r>
              <a:rPr lang="en-AU" sz="2400" dirty="0"/>
              <a:t>Provides datum constraint for jurisdiction and national adjustments</a:t>
            </a:r>
          </a:p>
          <a:p>
            <a:pPr marL="380990" indent="-380990">
              <a:buFont typeface="Arial" panose="020B0604020202020204" pitchFamily="34" charset="0"/>
              <a:buChar char="•"/>
            </a:pPr>
            <a:r>
              <a:rPr lang="en-GB" sz="2400" dirty="0"/>
              <a:t>Densification of ITRF in the Asia Pacific region: </a:t>
            </a:r>
          </a:p>
          <a:p>
            <a:pPr marL="380990" indent="-380990">
              <a:buFont typeface="Arial" panose="020B0604020202020204" pitchFamily="34" charset="0"/>
              <a:buChar char="•"/>
            </a:pPr>
            <a:r>
              <a:rPr lang="en-GB" sz="2400" dirty="0"/>
              <a:t>726 GNSS CORS total; </a:t>
            </a:r>
          </a:p>
          <a:p>
            <a:pPr marL="380990" indent="-380990">
              <a:buFont typeface="Arial" panose="020B0604020202020204" pitchFamily="34" charset="0"/>
              <a:buChar char="•"/>
            </a:pPr>
            <a:r>
              <a:rPr lang="en-GB" sz="2400" dirty="0"/>
              <a:t>488 on AU plate. </a:t>
            </a:r>
          </a:p>
          <a:p>
            <a:pPr marL="380990" indent="-380990">
              <a:buFont typeface="Arial" panose="020B0604020202020204" pitchFamily="34" charset="0"/>
              <a:buChar char="•"/>
            </a:pPr>
            <a:r>
              <a:rPr lang="en-GB" sz="2400" b="1" dirty="0"/>
              <a:t>Only 15 in ITRF2014</a:t>
            </a:r>
          </a:p>
        </p:txBody>
      </p:sp>
      <p:sp>
        <p:nvSpPr>
          <p:cNvPr id="8" name="Title 2">
            <a:extLst>
              <a:ext uri="{FF2B5EF4-FFF2-40B4-BE49-F238E27FC236}">
                <a16:creationId xmlns:a16="http://schemas.microsoft.com/office/drawing/2014/main" id="{180BAFB9-2768-34E0-9A90-0F6DBDEE5D2E}"/>
              </a:ext>
            </a:extLst>
          </p:cNvPr>
          <p:cNvSpPr txBox="1">
            <a:spLocks/>
          </p:cNvSpPr>
          <p:nvPr/>
        </p:nvSpPr>
        <p:spPr>
          <a:xfrm>
            <a:off x="-1" y="1047"/>
            <a:ext cx="9701562"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bg1"/>
                </a:solidFill>
                <a:latin typeface="Calibri" panose="020F0502020204030204" pitchFamily="34" charset="0"/>
                <a:cs typeface="Calibri" panose="020F0502020204030204" pitchFamily="34" charset="0"/>
              </a:rPr>
              <a:t>Regional Reference Frame (e.g. APREF)</a:t>
            </a:r>
          </a:p>
        </p:txBody>
      </p:sp>
    </p:spTree>
    <p:extLst>
      <p:ext uri="{BB962C8B-B14F-4D97-AF65-F5344CB8AC3E}">
        <p14:creationId xmlns:p14="http://schemas.microsoft.com/office/powerpoint/2010/main" val="2703524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76320" y="932272"/>
            <a:ext cx="3168352" cy="5256213"/>
          </a:xfrm>
        </p:spPr>
        <p:txBody>
          <a:bodyPr/>
          <a:lstStyle/>
          <a:p>
            <a:pPr marL="380990" indent="-380990"/>
            <a:r>
              <a:rPr lang="en-AU" dirty="0"/>
              <a:t>Network backbone</a:t>
            </a:r>
          </a:p>
          <a:p>
            <a:pPr marL="380990" indent="-380990"/>
            <a:r>
              <a:rPr lang="en-AU" dirty="0"/>
              <a:t>6+ hour GNSS observations</a:t>
            </a:r>
          </a:p>
          <a:p>
            <a:pPr marL="380990" indent="-380990"/>
            <a:r>
              <a:rPr lang="en-AU" dirty="0"/>
              <a:t>Processed by GA</a:t>
            </a:r>
          </a:p>
          <a:p>
            <a:pPr marL="380990" indent="-380990"/>
            <a:r>
              <a:rPr lang="en-AU" dirty="0"/>
              <a:t>6,092 stations with 11,578 baselines in 3,206 clusters</a:t>
            </a:r>
          </a:p>
          <a:p>
            <a:pPr marL="380990" indent="-380990"/>
            <a:endParaRPr lang="en-AU" dirty="0"/>
          </a:p>
          <a:p>
            <a:pPr marL="380990" indent="-380990"/>
            <a:endParaRPr lang="en-AU" dirty="0"/>
          </a:p>
          <a:p>
            <a:pPr marL="380990" indent="-380990"/>
            <a:endParaRPr lang="en-AU" dirty="0"/>
          </a:p>
          <a:p>
            <a:pPr marL="380990" indent="-380990"/>
            <a:endParaRPr lang="en-AU" dirty="0"/>
          </a:p>
          <a:p>
            <a:pPr marL="380990" indent="-380990"/>
            <a:endParaRPr lang="en-AU"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36" y="929819"/>
            <a:ext cx="8911747" cy="5258667"/>
          </a:xfrm>
          <a:prstGeom prst="rect">
            <a:avLst/>
          </a:prstGeom>
        </p:spPr>
      </p:pic>
      <p:sp>
        <p:nvSpPr>
          <p:cNvPr id="6" name="Title 2">
            <a:extLst>
              <a:ext uri="{FF2B5EF4-FFF2-40B4-BE49-F238E27FC236}">
                <a16:creationId xmlns:a16="http://schemas.microsoft.com/office/drawing/2014/main" id="{4FA57729-0E50-3A71-489A-B1B4C605E012}"/>
              </a:ext>
            </a:extLst>
          </p:cNvPr>
          <p:cNvSpPr txBox="1">
            <a:spLocks/>
          </p:cNvSpPr>
          <p:nvPr/>
        </p:nvSpPr>
        <p:spPr>
          <a:xfrm>
            <a:off x="-1" y="1047"/>
            <a:ext cx="9701562"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bg1"/>
                </a:solidFill>
                <a:latin typeface="Calibri" panose="020F0502020204030204" pitchFamily="34" charset="0"/>
                <a:cs typeface="Calibri" panose="020F0502020204030204" pitchFamily="34" charset="0"/>
              </a:rPr>
              <a:t>Campaign archive</a:t>
            </a:r>
          </a:p>
        </p:txBody>
      </p:sp>
    </p:spTree>
    <p:extLst>
      <p:ext uri="{BB962C8B-B14F-4D97-AF65-F5344CB8AC3E}">
        <p14:creationId xmlns:p14="http://schemas.microsoft.com/office/powerpoint/2010/main" val="2250316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F41FE-BA52-524E-A807-3F242D2847AD}"/>
            </a:ext>
          </a:extLst>
        </p:cNvPr>
        <p:cNvGrpSpPr/>
        <p:nvPr/>
      </p:nvGrpSpPr>
      <p:grpSpPr>
        <a:xfrm>
          <a:off x="0" y="0"/>
          <a:ext cx="0" cy="0"/>
          <a:chOff x="0" y="0"/>
          <a:chExt cx="0" cy="0"/>
        </a:xfrm>
      </p:grpSpPr>
      <p:sp>
        <p:nvSpPr>
          <p:cNvPr id="6" name="Title 2">
            <a:extLst>
              <a:ext uri="{FF2B5EF4-FFF2-40B4-BE49-F238E27FC236}">
                <a16:creationId xmlns:a16="http://schemas.microsoft.com/office/drawing/2014/main" id="{33EC1597-C7C5-4135-AFF2-CCA922F7596E}"/>
              </a:ext>
            </a:extLst>
          </p:cNvPr>
          <p:cNvSpPr txBox="1">
            <a:spLocks/>
          </p:cNvSpPr>
          <p:nvPr/>
        </p:nvSpPr>
        <p:spPr>
          <a:xfrm>
            <a:off x="-1" y="1047"/>
            <a:ext cx="9701562"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solidFill>
                  <a:schemeClr val="bg1"/>
                </a:solidFill>
                <a:latin typeface="Calibri" panose="020F0502020204030204" pitchFamily="34" charset="0"/>
                <a:cs typeface="Calibri" panose="020F0502020204030204" pitchFamily="34" charset="0"/>
              </a:rPr>
              <a:t>Fully automated adjustment approach</a:t>
            </a:r>
          </a:p>
        </p:txBody>
      </p:sp>
      <p:sp>
        <p:nvSpPr>
          <p:cNvPr id="4" name="Content Placeholder 3">
            <a:extLst>
              <a:ext uri="{FF2B5EF4-FFF2-40B4-BE49-F238E27FC236}">
                <a16:creationId xmlns:a16="http://schemas.microsoft.com/office/drawing/2014/main" id="{55B3C5E1-05F5-4057-6B90-2CF9EBA128E8}"/>
              </a:ext>
            </a:extLst>
          </p:cNvPr>
          <p:cNvSpPr>
            <a:spLocks noGrp="1"/>
          </p:cNvSpPr>
          <p:nvPr>
            <p:ph idx="1"/>
          </p:nvPr>
        </p:nvSpPr>
        <p:spPr>
          <a:xfrm>
            <a:off x="627993" y="1240221"/>
            <a:ext cx="8043041" cy="5031335"/>
          </a:xfrm>
        </p:spPr>
        <p:txBody>
          <a:bodyPr>
            <a:normAutofit fontScale="92500" lnSpcReduction="10000"/>
          </a:bodyPr>
          <a:lstStyle/>
          <a:p>
            <a:r>
              <a:rPr lang="fr-CH" dirty="0"/>
              <a:t>Import all data</a:t>
            </a:r>
          </a:p>
          <a:p>
            <a:pPr lvl="1"/>
            <a:r>
              <a:rPr lang="fr-CH" dirty="0"/>
              <a:t>SINEX, GNSS baselines, terrestrial measurements, levelling</a:t>
            </a:r>
          </a:p>
          <a:p>
            <a:r>
              <a:rPr lang="fr-CH" dirty="0"/>
              <a:t>Align stations and measurements to an epoch (e.g. 2020)</a:t>
            </a:r>
          </a:p>
          <a:p>
            <a:pPr lvl="1"/>
            <a:r>
              <a:rPr lang="fr-CH" dirty="0"/>
              <a:t>Datum/frame transformation (ITRF2000,2005,2008,2014)</a:t>
            </a:r>
          </a:p>
          <a:p>
            <a:pPr lvl="1"/>
            <a:r>
              <a:rPr lang="fr-CH" dirty="0"/>
              <a:t>Apply plate motion model if no direct parameters are available</a:t>
            </a:r>
          </a:p>
          <a:p>
            <a:r>
              <a:rPr lang="fr-CH" dirty="0"/>
              <a:t>Apply geoid model to convert orthometric data to ellipsoidal</a:t>
            </a:r>
          </a:p>
          <a:p>
            <a:pPr lvl="1"/>
            <a:r>
              <a:rPr lang="fr-CH" dirty="0"/>
              <a:t>(Gravity) deflections of the vertical</a:t>
            </a:r>
          </a:p>
          <a:p>
            <a:pPr lvl="1"/>
            <a:r>
              <a:rPr lang="fr-CH" dirty="0"/>
              <a:t>Ellipsoid-geoid separations</a:t>
            </a:r>
          </a:p>
          <a:p>
            <a:r>
              <a:rPr lang="fr-CH" dirty="0"/>
              <a:t>Automatic network segmentation</a:t>
            </a:r>
          </a:p>
          <a:p>
            <a:r>
              <a:rPr lang="fr-CH" dirty="0"/>
              <a:t>Parallel or sequential phased adjustment</a:t>
            </a:r>
          </a:p>
          <a:p>
            <a:r>
              <a:rPr lang="fr-CH" dirty="0"/>
              <a:t>Export uncertainties</a:t>
            </a:r>
            <a:endParaRPr lang="en-DE" dirty="0"/>
          </a:p>
        </p:txBody>
      </p:sp>
      <p:pic>
        <p:nvPicPr>
          <p:cNvPr id="8" name="Picture 7">
            <a:extLst>
              <a:ext uri="{FF2B5EF4-FFF2-40B4-BE49-F238E27FC236}">
                <a16:creationId xmlns:a16="http://schemas.microsoft.com/office/drawing/2014/main" id="{ECB9CB89-6C36-30D8-F0ED-5856F18FFEC2}"/>
              </a:ext>
            </a:extLst>
          </p:cNvPr>
          <p:cNvPicPr>
            <a:picLocks noChangeAspect="1"/>
          </p:cNvPicPr>
          <p:nvPr/>
        </p:nvPicPr>
        <p:blipFill>
          <a:blip r:embed="rId3"/>
          <a:stretch>
            <a:fillRect/>
          </a:stretch>
        </p:blipFill>
        <p:spPr>
          <a:xfrm>
            <a:off x="8800358" y="1045899"/>
            <a:ext cx="3314870" cy="5131064"/>
          </a:xfrm>
          <a:prstGeom prst="rect">
            <a:avLst/>
          </a:prstGeom>
        </p:spPr>
      </p:pic>
    </p:spTree>
    <p:extLst>
      <p:ext uri="{BB962C8B-B14F-4D97-AF65-F5344CB8AC3E}">
        <p14:creationId xmlns:p14="http://schemas.microsoft.com/office/powerpoint/2010/main" val="5388929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5961880-a563-4505-998d-f822ac64b06a">
      <Terms xmlns="http://schemas.microsoft.com/office/infopath/2007/PartnerControls"/>
    </lcf76f155ced4ddcb4097134ff3c332f>
    <TaxCatchAll xmlns="afee6905-51e4-4324-8fef-2f66402a4ec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15A901888D89149A7818A7990E83AD8" ma:contentTypeVersion="13" ma:contentTypeDescription="Create a new document." ma:contentTypeScope="" ma:versionID="b496e55d39673dfcd3c4462a5d0c6c7c">
  <xsd:schema xmlns:xsd="http://www.w3.org/2001/XMLSchema" xmlns:xs="http://www.w3.org/2001/XMLSchema" xmlns:p="http://schemas.microsoft.com/office/2006/metadata/properties" xmlns:ns2="15961880-a563-4505-998d-f822ac64b06a" xmlns:ns3="afee6905-51e4-4324-8fef-2f66402a4ec9" targetNamespace="http://schemas.microsoft.com/office/2006/metadata/properties" ma:root="true" ma:fieldsID="07a68050f11f97ff7324d89f475d88c1" ns2:_="" ns3:_="">
    <xsd:import namespace="15961880-a563-4505-998d-f822ac64b06a"/>
    <xsd:import namespace="afee6905-51e4-4324-8fef-2f66402a4ec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961880-a563-4505-998d-f822ac64b0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fee6905-51e4-4324-8fef-2f66402a4ec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f578cd6-1eaf-41ad-8093-2a4b5ca16232}" ma:internalName="TaxCatchAll" ma:showField="CatchAllData" ma:web="afee6905-51e4-4324-8fef-2f66402a4e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E7B16F-3140-4D43-B879-F988CB580213}">
  <ds:schemaRefs>
    <ds:schemaRef ds:uri="http://purl.org/dc/elements/1.1/"/>
    <ds:schemaRef ds:uri="http://schemas.microsoft.com/office/2006/documentManagement/types"/>
    <ds:schemaRef ds:uri="http://www.w3.org/XML/1998/namespace"/>
    <ds:schemaRef ds:uri="afee6905-51e4-4324-8fef-2f66402a4ec9"/>
    <ds:schemaRef ds:uri="http://purl.org/dc/terms/"/>
    <ds:schemaRef ds:uri="15961880-a563-4505-998d-f822ac64b06a"/>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972F9C18-96FC-4770-950F-B634C90C14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961880-a563-4505-998d-f822ac64b06a"/>
    <ds:schemaRef ds:uri="afee6905-51e4-4324-8fef-2f66402a4e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5E33F3-4768-4A8F-8E74-8B64226C339F}">
  <ds:schemaRefs>
    <ds:schemaRef ds:uri="http://schemas.microsoft.com/sharepoint/v3/contenttype/forms"/>
  </ds:schemaRefs>
</ds:datastoreItem>
</file>

<file path=docMetadata/LabelInfo.xml><?xml version="1.0" encoding="utf-8"?>
<clbl:labelList xmlns:clbl="http://schemas.microsoft.com/office/2020/mipLabelMetadata">
  <clbl:label id="{0f9e35db-544f-4f60-bdcc-5ea416e6dc70}" enabled="0" method="" siteId="{0f9e35db-544f-4f60-bdcc-5ea416e6dc70}" removed="1"/>
</clbl:labelList>
</file>

<file path=docProps/app.xml><?xml version="1.0" encoding="utf-8"?>
<Properties xmlns="http://schemas.openxmlformats.org/officeDocument/2006/extended-properties" xmlns:vt="http://schemas.openxmlformats.org/officeDocument/2006/docPropsVTypes">
  <Template>UN-GGCE-pptx-template</Template>
  <TotalTime>1045</TotalTime>
  <Words>1934</Words>
  <Application>Microsoft Office PowerPoint</Application>
  <PresentationFormat>Widescreen</PresentationFormat>
  <Paragraphs>243</Paragraphs>
  <Slides>23</Slides>
  <Notes>15</Notes>
  <HiddenSlides>11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Aptos</vt:lpstr>
      <vt:lpstr>Arial</vt:lpstr>
      <vt:lpstr>Arial Narrow</vt:lpstr>
      <vt:lpstr>Calibri</vt:lpstr>
      <vt:lpstr>Calibri Light</vt:lpstr>
      <vt:lpstr>Cambria Math</vt:lpstr>
      <vt:lpstr>Georgia</vt:lpstr>
      <vt:lpstr>Roboto</vt:lpstr>
      <vt:lpstr>Roboto Condensed</vt:lpstr>
      <vt:lpstr>STIXGeneral-webfont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importance of GRS</dc:title>
  <dc:creator>Kowal, Sarah</dc:creator>
  <cp:lastModifiedBy>Nicholas Brown</cp:lastModifiedBy>
  <cp:revision>119</cp:revision>
  <dcterms:created xsi:type="dcterms:W3CDTF">2024-10-30T10:02:31Z</dcterms:created>
  <dcterms:modified xsi:type="dcterms:W3CDTF">2025-02-27T08:30:22Z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0x010100015A901888D89149A7818A7990E83AD8</vt:lpwstr>
  </property>
  <property fmtid="{D5CDD505-2E9C-101B-9397-08002B2CF9AE}" pid="3" name="MediaServiceImageTags">
    <vt:lpwstr/>
  </property>
</Properties>
</file>